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83" r:id="rId4"/>
    <p:sldId id="282" r:id="rId5"/>
    <p:sldId id="281" r:id="rId6"/>
    <p:sldId id="280" r:id="rId7"/>
    <p:sldId id="279" r:id="rId8"/>
    <p:sldId id="288" r:id="rId9"/>
    <p:sldId id="274" r:id="rId10"/>
    <p:sldId id="285" r:id="rId11"/>
    <p:sldId id="284" r:id="rId12"/>
    <p:sldId id="290" r:id="rId13"/>
    <p:sldId id="289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8FB9-CBFB-425C-969F-60AC4D08D7B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44F1C-1700-4E4C-9B1D-DA008D823F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237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4F1C-1700-4E4C-9B1D-DA008D823FD7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9803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4F1C-1700-4E4C-9B1D-DA008D823FD7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916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279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3384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2074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120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6008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263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785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0203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55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9947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34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9171-2BBB-474D-97AB-2C7F92E21720}" type="datetimeFigureOut">
              <a:rPr lang="hu-HU" smtClean="0"/>
              <a:pPr/>
              <a:t>2013.04.03.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85AE5-3B35-439B-9D5F-71CAD8AF94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8000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7344816" cy="936104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/>
              <a:t>Multiágens</a:t>
            </a:r>
            <a:r>
              <a:rPr lang="hu-HU" sz="2800" dirty="0" smtClean="0"/>
              <a:t> futball szimulációk</a:t>
            </a:r>
            <a:endParaRPr lang="hu-HU" sz="2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67744" y="5589240"/>
            <a:ext cx="3240360" cy="1054968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>
                <a:solidFill>
                  <a:schemeClr val="tx1"/>
                </a:solidFill>
              </a:rPr>
              <a:t>Balla Tibor</a:t>
            </a:r>
          </a:p>
          <a:p>
            <a:pPr algn="l"/>
            <a:r>
              <a:rPr lang="hu-HU" sz="1400" i="1" dirty="0">
                <a:solidFill>
                  <a:schemeClr val="tx1"/>
                </a:solidFill>
              </a:rPr>
              <a:t>egyetemi tanársegéd</a:t>
            </a:r>
            <a:endParaRPr lang="hu-HU" sz="1400" i="1" dirty="0" smtClean="0">
              <a:solidFill>
                <a:schemeClr val="tx1"/>
              </a:solidFill>
            </a:endParaRPr>
          </a:p>
          <a:p>
            <a:pPr algn="l"/>
            <a:r>
              <a:rPr lang="hu-HU" sz="1400" dirty="0">
                <a:solidFill>
                  <a:schemeClr val="tx1"/>
                </a:solidFill>
              </a:rPr>
              <a:t>Debreceni Egyetem - Informatikai Kar</a:t>
            </a:r>
            <a:r>
              <a:rPr lang="hu-HU" sz="1400" dirty="0" smtClean="0">
                <a:solidFill>
                  <a:schemeClr val="tx1"/>
                </a:solidFill>
              </a:rPr>
              <a:t/>
            </a:r>
            <a:br>
              <a:rPr lang="hu-HU" sz="1400" dirty="0" smtClean="0">
                <a:solidFill>
                  <a:schemeClr val="tx1"/>
                </a:solidFill>
              </a:rPr>
            </a:br>
            <a:r>
              <a:rPr lang="hu-HU" sz="1400" dirty="0">
                <a:solidFill>
                  <a:schemeClr val="tx1"/>
                </a:solidFill>
              </a:rPr>
              <a:t>Információ Technológia </a:t>
            </a:r>
            <a:r>
              <a:rPr lang="hu-HU" sz="1400" dirty="0" smtClean="0">
                <a:solidFill>
                  <a:schemeClr val="tx1"/>
                </a:solidFill>
              </a:rPr>
              <a:t>Tanszék</a:t>
            </a:r>
            <a:endParaRPr lang="hu-HU" sz="1400" b="1" dirty="0" smtClean="0">
              <a:solidFill>
                <a:schemeClr val="tx1"/>
              </a:solidFill>
            </a:endParaRP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-31558" y="980728"/>
            <a:ext cx="917555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259888" y="260648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91440" y="5616132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2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259888" y="5616132"/>
            <a:ext cx="1704600" cy="65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zövegdoboz 9"/>
          <p:cNvSpPr txBox="1"/>
          <p:nvPr/>
        </p:nvSpPr>
        <p:spPr>
          <a:xfrm>
            <a:off x="5220072" y="5589240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Témavezető: </a:t>
            </a:r>
            <a:endParaRPr lang="hu-HU" sz="1400" b="1" dirty="0"/>
          </a:p>
          <a:p>
            <a:r>
              <a:rPr lang="hu-HU" sz="1400" dirty="0" smtClean="0"/>
              <a:t>Dr</a:t>
            </a:r>
            <a:r>
              <a:rPr lang="hu-HU" sz="1400" dirty="0"/>
              <a:t>. Terdik György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15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Soccer</a:t>
            </a:r>
            <a:r>
              <a:rPr lang="hu-HU" dirty="0"/>
              <a:t> </a:t>
            </a:r>
            <a:r>
              <a:rPr lang="hu-HU" dirty="0" err="1"/>
              <a:t>Visualization</a:t>
            </a:r>
            <a:r>
              <a:rPr lang="hu-HU" dirty="0"/>
              <a:t> Framework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Realisztikus megjelenítés</a:t>
            </a:r>
          </a:p>
          <a:p>
            <a:r>
              <a:rPr lang="hu-HU" dirty="0"/>
              <a:t>Humanoid animációk támogatása </a:t>
            </a:r>
          </a:p>
          <a:p>
            <a:r>
              <a:rPr lang="hu-HU" dirty="0"/>
              <a:t>Tetszőleges input vizualizációja </a:t>
            </a:r>
          </a:p>
          <a:p>
            <a:r>
              <a:rPr lang="hu-HU" dirty="0"/>
              <a:t>Bővíthetőség</a:t>
            </a:r>
          </a:p>
          <a:p>
            <a:r>
              <a:rPr lang="hu-HU" dirty="0"/>
              <a:t>Skálázhatóság</a:t>
            </a:r>
          </a:p>
          <a:p>
            <a:r>
              <a:rPr lang="hu-HU" dirty="0"/>
              <a:t>Mobil platform </a:t>
            </a:r>
            <a:r>
              <a:rPr lang="hu-HU" dirty="0" smtClean="0"/>
              <a:t>támogatás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916" y="1412776"/>
            <a:ext cx="2525665" cy="1521433"/>
          </a:xfrm>
          <a:prstGeom prst="rect">
            <a:avLst/>
          </a:prstGeom>
          <a:noFill/>
          <a:ln>
            <a:noFill/>
          </a:ln>
          <a:effectLst>
            <a:reflection blurRad="63500" stA="21000" endPos="4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23" b="96521" l="5138" r="96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190" y="3068960"/>
            <a:ext cx="2985120" cy="1724835"/>
          </a:xfrm>
          <a:prstGeom prst="rect">
            <a:avLst/>
          </a:prstGeom>
          <a:noFill/>
          <a:ln>
            <a:noFill/>
          </a:ln>
          <a:effectLst>
            <a:reflection blurRad="444500" stA="38000" endPos="6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Csoportba foglalás 6"/>
          <p:cNvGrpSpPr/>
          <p:nvPr/>
        </p:nvGrpSpPr>
        <p:grpSpPr>
          <a:xfrm>
            <a:off x="6333015" y="2735698"/>
            <a:ext cx="2683712" cy="3182292"/>
            <a:chOff x="6333015" y="2735698"/>
            <a:chExt cx="2683712" cy="318229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4062" b="92070" l="7569" r="947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015" y="2735698"/>
              <a:ext cx="2683712" cy="3182292"/>
            </a:xfrm>
            <a:prstGeom prst="rect">
              <a:avLst/>
            </a:prstGeom>
            <a:noFill/>
            <a:ln>
              <a:noFill/>
            </a:ln>
            <a:effectLst>
              <a:reflection blurRad="406400" stA="75000" endPos="6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http://4.bp.blogspot.com/_TqWqkmjdagc/TIBimd9wflI/AAAAAAAADic/Cu_lAOi5SSs/s1600/soccer-bal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9" y="5161567"/>
              <a:ext cx="428625" cy="427673"/>
            </a:xfrm>
            <a:prstGeom prst="rect">
              <a:avLst/>
            </a:prstGeom>
            <a:noFill/>
            <a:effectLst>
              <a:reflection blurRad="165100" stA="72000" endPos="46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63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Soccer</a:t>
            </a:r>
            <a:r>
              <a:rPr lang="hu-HU" dirty="0"/>
              <a:t> </a:t>
            </a:r>
            <a:r>
              <a:rPr lang="hu-HU" dirty="0" err="1"/>
              <a:t>Visualization</a:t>
            </a:r>
            <a:r>
              <a:rPr lang="hu-HU" dirty="0"/>
              <a:t> Framework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Szakterület </a:t>
            </a:r>
            <a:r>
              <a:rPr lang="hu-HU" dirty="0"/>
              <a:t>specifikus nyelv </a:t>
            </a:r>
            <a:r>
              <a:rPr lang="hu-HU" dirty="0" smtClean="0"/>
              <a:t>fejlesztése az eseti vizualizációkhoz: </a:t>
            </a:r>
          </a:p>
          <a:p>
            <a:pPr lvl="1"/>
            <a:r>
              <a:rPr lang="hu-HU" dirty="0" err="1" smtClean="0"/>
              <a:t>Groovy</a:t>
            </a:r>
            <a:r>
              <a:rPr lang="hu-HU" dirty="0" smtClean="0"/>
              <a:t> alapú beágyazott DSL</a:t>
            </a:r>
          </a:p>
          <a:p>
            <a:pPr lvl="1"/>
            <a:r>
              <a:rPr lang="hu-HU" dirty="0" smtClean="0"/>
              <a:t>Imperatív szemlélet</a:t>
            </a:r>
          </a:p>
          <a:p>
            <a:pPr lvl="1"/>
            <a:r>
              <a:rPr lang="hu-HU" dirty="0" smtClean="0"/>
              <a:t>Egyszerű (néhány másodperces) szituációk vizualizációja (nem egy teljes mérkőzésé)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lvl="1"/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18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Készülőben lévő publikációk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/>
              <a:t>N. </a:t>
            </a:r>
            <a:r>
              <a:rPr lang="hu-HU" sz="2200" dirty="0" err="1" smtClean="0"/>
              <a:t>Bátfai</a:t>
            </a:r>
            <a:r>
              <a:rPr lang="hu-HU" sz="2200" dirty="0" smtClean="0"/>
              <a:t>, </a:t>
            </a:r>
            <a:r>
              <a:rPr lang="hu-HU" sz="2200" dirty="0"/>
              <a:t>A. </a:t>
            </a:r>
            <a:r>
              <a:rPr lang="hu-HU" sz="2200" dirty="0" err="1" smtClean="0"/>
              <a:t>Mamenyák</a:t>
            </a:r>
            <a:r>
              <a:rPr lang="hu-HU" sz="2200" dirty="0" smtClean="0"/>
              <a:t>, </a:t>
            </a:r>
            <a:r>
              <a:rPr lang="hu-HU" sz="2200" dirty="0"/>
              <a:t>J. </a:t>
            </a:r>
            <a:r>
              <a:rPr lang="hu-HU" sz="2200" dirty="0" err="1" smtClean="0"/>
              <a:t>Komzsik</a:t>
            </a:r>
            <a:r>
              <a:rPr lang="hu-HU" sz="2200" dirty="0" smtClean="0"/>
              <a:t>, </a:t>
            </a:r>
            <a:r>
              <a:rPr lang="hu-HU" sz="2200" dirty="0" err="1"/>
              <a:t>Cs</a:t>
            </a:r>
            <a:r>
              <a:rPr lang="hu-HU" sz="2200" dirty="0"/>
              <a:t>. </a:t>
            </a:r>
            <a:r>
              <a:rPr lang="hu-HU" sz="2200" dirty="0" smtClean="0"/>
              <a:t>Székelyhídi, </a:t>
            </a:r>
            <a:r>
              <a:rPr lang="hu-HU" sz="2200" dirty="0"/>
              <a:t>A. </a:t>
            </a:r>
            <a:r>
              <a:rPr lang="hu-HU" sz="2200" dirty="0" smtClean="0"/>
              <a:t>Kiss, P. </a:t>
            </a:r>
            <a:r>
              <a:rPr lang="hu-HU" sz="2200" dirty="0" err="1" smtClean="0"/>
              <a:t>Biro</a:t>
            </a:r>
            <a:r>
              <a:rPr lang="hu-HU" sz="2200" dirty="0" smtClean="0"/>
              <a:t>,</a:t>
            </a:r>
            <a:r>
              <a:rPr lang="hu-HU" sz="2200" dirty="0"/>
              <a:t> T. Balla</a:t>
            </a:r>
            <a:r>
              <a:rPr lang="hu-HU" sz="2200" dirty="0" smtClean="0"/>
              <a:t>, </a:t>
            </a:r>
            <a:r>
              <a:rPr lang="en-US" sz="2200" dirty="0" smtClean="0"/>
              <a:t>M</a:t>
            </a:r>
            <a:r>
              <a:rPr lang="hu-HU" sz="2200" dirty="0" smtClean="0"/>
              <a:t>. </a:t>
            </a:r>
            <a:r>
              <a:rPr lang="hu-HU" sz="2200" dirty="0" err="1" smtClean="0"/>
              <a:t>Ispány</a:t>
            </a:r>
            <a:r>
              <a:rPr lang="hu-HU" sz="2200" dirty="0" smtClean="0"/>
              <a:t>,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err="1"/>
              <a:t>Gy</a:t>
            </a:r>
            <a:r>
              <a:rPr lang="en-US" sz="2200" dirty="0"/>
              <a:t>. </a:t>
            </a:r>
            <a:r>
              <a:rPr lang="en-US" sz="2200" dirty="0" err="1" smtClean="0"/>
              <a:t>Terdik</a:t>
            </a:r>
            <a:r>
              <a:rPr lang="hu-HU" sz="2200" dirty="0" smtClean="0"/>
              <a:t>: </a:t>
            </a:r>
            <a:r>
              <a:rPr lang="en-US" sz="2200" b="1" i="1" dirty="0"/>
              <a:t>On the Notion of the Football Avatar</a:t>
            </a:r>
            <a:endParaRPr lang="hu-HU" sz="2200" b="1" i="1" dirty="0" smtClean="0"/>
          </a:p>
          <a:p>
            <a:r>
              <a:rPr lang="hu-HU" sz="2200" dirty="0" smtClean="0"/>
              <a:t>N</a:t>
            </a:r>
            <a:r>
              <a:rPr lang="hu-HU" sz="2200" dirty="0"/>
              <a:t>. </a:t>
            </a:r>
            <a:r>
              <a:rPr lang="hu-HU" sz="2200" dirty="0" err="1" smtClean="0"/>
              <a:t>Bátfai</a:t>
            </a:r>
            <a:r>
              <a:rPr lang="hu-HU" sz="2200" dirty="0" smtClean="0"/>
              <a:t>, </a:t>
            </a:r>
            <a:r>
              <a:rPr lang="hu-HU" sz="2200" dirty="0"/>
              <a:t>A. </a:t>
            </a:r>
            <a:r>
              <a:rPr lang="hu-HU" sz="2200" dirty="0" err="1" smtClean="0"/>
              <a:t>Mamenyák</a:t>
            </a:r>
            <a:r>
              <a:rPr lang="hu-HU" sz="2200" dirty="0" smtClean="0"/>
              <a:t>, </a:t>
            </a:r>
            <a:r>
              <a:rPr lang="hu-HU" sz="2200" dirty="0"/>
              <a:t>J. </a:t>
            </a:r>
            <a:r>
              <a:rPr lang="hu-HU" sz="2200" dirty="0" err="1" smtClean="0"/>
              <a:t>Komzsik</a:t>
            </a:r>
            <a:r>
              <a:rPr lang="hu-HU" sz="2200" dirty="0" smtClean="0"/>
              <a:t>, </a:t>
            </a:r>
            <a:r>
              <a:rPr lang="hu-HU" sz="2200" dirty="0" err="1"/>
              <a:t>Cs</a:t>
            </a:r>
            <a:r>
              <a:rPr lang="hu-HU" sz="2200" dirty="0"/>
              <a:t>. </a:t>
            </a:r>
            <a:r>
              <a:rPr lang="hu-HU" sz="2200" dirty="0" smtClean="0"/>
              <a:t>Székelyhídi, </a:t>
            </a:r>
            <a:r>
              <a:rPr lang="hu-HU" sz="2200" dirty="0"/>
              <a:t>A. </a:t>
            </a:r>
            <a:r>
              <a:rPr lang="hu-HU" sz="2200" dirty="0" smtClean="0"/>
              <a:t>Kiss,</a:t>
            </a:r>
            <a:r>
              <a:rPr lang="en-US" sz="2200" dirty="0"/>
              <a:t> P. </a:t>
            </a:r>
            <a:r>
              <a:rPr lang="en-US" sz="2200" dirty="0" smtClean="0"/>
              <a:t>Biro, </a:t>
            </a:r>
            <a:r>
              <a:rPr lang="en-US" sz="2200" dirty="0"/>
              <a:t>P. </a:t>
            </a:r>
            <a:r>
              <a:rPr lang="en-US" sz="2200" dirty="0" err="1" smtClean="0"/>
              <a:t>Jeszenszky</a:t>
            </a:r>
            <a:r>
              <a:rPr lang="en-US" sz="2200" dirty="0" smtClean="0"/>
              <a:t>, T</a:t>
            </a:r>
            <a:r>
              <a:rPr lang="en-US" sz="2200" dirty="0"/>
              <a:t>. </a:t>
            </a:r>
            <a:r>
              <a:rPr lang="en-US" sz="2200" dirty="0" err="1" smtClean="0"/>
              <a:t>Balla</a:t>
            </a:r>
            <a:r>
              <a:rPr lang="hu-HU" sz="2200" dirty="0" smtClean="0"/>
              <a:t>, </a:t>
            </a:r>
            <a:r>
              <a:rPr lang="en-US" sz="2200" dirty="0" smtClean="0"/>
              <a:t>I</a:t>
            </a:r>
            <a:r>
              <a:rPr lang="en-US" sz="2200" dirty="0"/>
              <a:t>. </a:t>
            </a:r>
            <a:r>
              <a:rPr lang="en-US" sz="2200" dirty="0" smtClean="0"/>
              <a:t>M</a:t>
            </a:r>
            <a:r>
              <a:rPr lang="hu-HU" sz="2200" dirty="0" smtClean="0"/>
              <a:t>á</a:t>
            </a:r>
            <a:r>
              <a:rPr lang="en-US" sz="2200" dirty="0" err="1" smtClean="0"/>
              <a:t>rton</a:t>
            </a:r>
            <a:r>
              <a:rPr lang="en-US" sz="2200" dirty="0" smtClean="0"/>
              <a:t>, </a:t>
            </a:r>
            <a:r>
              <a:rPr lang="en-US" sz="2200" dirty="0"/>
              <a:t>and </a:t>
            </a:r>
            <a:r>
              <a:rPr lang="en-US" sz="2200" dirty="0" err="1" smtClean="0"/>
              <a:t>Gy</a:t>
            </a:r>
            <a:r>
              <a:rPr lang="en-US" sz="2200" dirty="0"/>
              <a:t>. </a:t>
            </a:r>
            <a:r>
              <a:rPr lang="en-US" sz="2200" dirty="0" err="1" smtClean="0"/>
              <a:t>Terdik</a:t>
            </a:r>
            <a:r>
              <a:rPr lang="hu-HU" sz="2200" dirty="0" smtClean="0"/>
              <a:t>: </a:t>
            </a:r>
            <a:r>
              <a:rPr lang="hu-HU" sz="2200" b="1" i="1" dirty="0" err="1" smtClean="0"/>
              <a:t>Football</a:t>
            </a:r>
            <a:r>
              <a:rPr lang="hu-HU" sz="2200" b="1" i="1" dirty="0" smtClean="0"/>
              <a:t> </a:t>
            </a:r>
            <a:r>
              <a:rPr lang="hu-HU" sz="2200" b="1" i="1" dirty="0"/>
              <a:t>Avatar </a:t>
            </a:r>
            <a:r>
              <a:rPr lang="hu-HU" sz="2200" b="1" i="1" dirty="0" err="1"/>
              <a:t>Soccer</a:t>
            </a:r>
            <a:r>
              <a:rPr lang="hu-HU" sz="2200" b="1" i="1" dirty="0"/>
              <a:t> Simulator</a:t>
            </a:r>
          </a:p>
          <a:p>
            <a:pPr lvl="0"/>
            <a:r>
              <a:rPr lang="en-US" sz="2200" dirty="0" smtClean="0"/>
              <a:t>N</a:t>
            </a:r>
            <a:r>
              <a:rPr lang="en-US" sz="2200" dirty="0"/>
              <a:t>. </a:t>
            </a:r>
            <a:r>
              <a:rPr lang="en-US" sz="2200" dirty="0" err="1"/>
              <a:t>Bátfai</a:t>
            </a:r>
            <a:r>
              <a:rPr lang="en-US" sz="2200" dirty="0"/>
              <a:t>, R. </a:t>
            </a:r>
            <a:r>
              <a:rPr lang="en-US" sz="2200" dirty="0" err="1"/>
              <a:t>Szabó</a:t>
            </a:r>
            <a:r>
              <a:rPr lang="en-US" sz="2200" dirty="0"/>
              <a:t>, J. </a:t>
            </a:r>
            <a:r>
              <a:rPr lang="en-US" sz="2200" dirty="0" err="1"/>
              <a:t>Komzsik</a:t>
            </a:r>
            <a:r>
              <a:rPr lang="en-US" sz="2200" dirty="0"/>
              <a:t>, A. </a:t>
            </a:r>
            <a:r>
              <a:rPr lang="en-US" sz="2200" dirty="0" err="1"/>
              <a:t>Mamenyák</a:t>
            </a:r>
            <a:r>
              <a:rPr lang="en-US" sz="2200" dirty="0"/>
              <a:t>, R. </a:t>
            </a:r>
            <a:r>
              <a:rPr lang="en-US" sz="2200" dirty="0" err="1"/>
              <a:t>Besenczi</a:t>
            </a:r>
            <a:r>
              <a:rPr lang="en-US" sz="2200" dirty="0"/>
              <a:t>, J. </a:t>
            </a:r>
            <a:r>
              <a:rPr lang="en-US" sz="2200" dirty="0" err="1"/>
              <a:t>Zákány</a:t>
            </a:r>
            <a:r>
              <a:rPr lang="en-US" sz="2200" dirty="0"/>
              <a:t>, R. </a:t>
            </a:r>
            <a:r>
              <a:rPr lang="en-US" sz="2200" dirty="0" err="1"/>
              <a:t>Dóczi</a:t>
            </a:r>
            <a:r>
              <a:rPr lang="en-US" sz="2200" dirty="0"/>
              <a:t>, Cs. </a:t>
            </a:r>
            <a:r>
              <a:rPr lang="en-US" sz="2200" dirty="0" err="1"/>
              <a:t>Székelyhídi</a:t>
            </a:r>
            <a:r>
              <a:rPr lang="en-US" sz="2200" dirty="0"/>
              <a:t>, P. </a:t>
            </a:r>
            <a:r>
              <a:rPr lang="en-US" sz="2200" dirty="0" err="1"/>
              <a:t>Jeszenszky</a:t>
            </a:r>
            <a:r>
              <a:rPr lang="en-US" sz="2200" dirty="0"/>
              <a:t>, </a:t>
            </a:r>
            <a:r>
              <a:rPr lang="hu-HU" sz="2200" dirty="0" smtClean="0"/>
              <a:t>P</a:t>
            </a:r>
            <a:r>
              <a:rPr lang="en-US" sz="2200" dirty="0" smtClean="0"/>
              <a:t>. </a:t>
            </a:r>
            <a:r>
              <a:rPr lang="hu-HU" sz="2200" dirty="0" err="1" smtClean="0"/>
              <a:t>Biro</a:t>
            </a:r>
            <a:r>
              <a:rPr lang="en-US" sz="2200" dirty="0" smtClean="0"/>
              <a:t>, T</a:t>
            </a:r>
            <a:r>
              <a:rPr lang="hu-HU" sz="2200" dirty="0" smtClean="0"/>
              <a:t>. Balla,</a:t>
            </a:r>
            <a:r>
              <a:rPr lang="en-US" sz="2200" dirty="0" smtClean="0"/>
              <a:t> </a:t>
            </a:r>
            <a:r>
              <a:rPr lang="en-US" sz="2200" dirty="0"/>
              <a:t>K. </a:t>
            </a:r>
            <a:r>
              <a:rPr lang="en-US" sz="2200" dirty="0" err="1"/>
              <a:t>Farkas</a:t>
            </a:r>
            <a:r>
              <a:rPr lang="en-US" sz="2200" dirty="0"/>
              <a:t>, M. </a:t>
            </a:r>
            <a:r>
              <a:rPr lang="en-US" sz="2200" dirty="0" err="1"/>
              <a:t>Ispány</a:t>
            </a:r>
            <a:r>
              <a:rPr lang="en-US" sz="2200" dirty="0"/>
              <a:t>, </a:t>
            </a:r>
            <a:r>
              <a:rPr lang="en-US" sz="2200" dirty="0" err="1"/>
              <a:t>Gy</a:t>
            </a:r>
            <a:r>
              <a:rPr lang="en-US" sz="2200" dirty="0"/>
              <a:t>. </a:t>
            </a:r>
            <a:r>
              <a:rPr lang="en-US" sz="2200" dirty="0" err="1"/>
              <a:t>Terdik</a:t>
            </a:r>
            <a:r>
              <a:rPr lang="en-US" sz="2200" dirty="0"/>
              <a:t>: </a:t>
            </a:r>
            <a:r>
              <a:rPr lang="en-US" sz="2200" b="1" i="1" dirty="0"/>
              <a:t>Crowd, Cloud and Public Resource Computing Models in Soccer with Case Studies</a:t>
            </a:r>
            <a:r>
              <a:rPr lang="en-US" b="1" i="1" dirty="0"/>
              <a:t/>
            </a:r>
            <a:br>
              <a:rPr lang="en-US" b="1" i="1" dirty="0"/>
            </a:b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453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N. </a:t>
            </a:r>
            <a:r>
              <a:rPr lang="en-US" dirty="0" smtClean="0"/>
              <a:t>B</a:t>
            </a:r>
            <a:r>
              <a:rPr lang="hu-HU" dirty="0" smtClean="0"/>
              <a:t>á</a:t>
            </a:r>
            <a:r>
              <a:rPr lang="en-US" dirty="0" err="1" smtClean="0"/>
              <a:t>tfai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Gy</a:t>
            </a:r>
            <a:r>
              <a:rPr lang="en-US" dirty="0"/>
              <a:t>. </a:t>
            </a:r>
            <a:r>
              <a:rPr lang="en-US" dirty="0" err="1"/>
              <a:t>Terdik</a:t>
            </a:r>
            <a:r>
              <a:rPr lang="en-US" dirty="0"/>
              <a:t>. </a:t>
            </a:r>
            <a:r>
              <a:rPr lang="en-US" b="1" dirty="0"/>
              <a:t>The application of the data of </a:t>
            </a:r>
            <a:r>
              <a:rPr lang="en-US" b="1" dirty="0" err="1"/>
              <a:t>RoboCup</a:t>
            </a:r>
            <a:r>
              <a:rPr lang="en-US" b="1" dirty="0"/>
              <a:t> 2D</a:t>
            </a:r>
            <a:r>
              <a:rPr lang="hu-HU" b="1" dirty="0"/>
              <a:t> </a:t>
            </a:r>
            <a:r>
              <a:rPr lang="en-US" b="1" dirty="0"/>
              <a:t>Soccer Simulation League to test several sport science results</a:t>
            </a:r>
            <a:r>
              <a:rPr lang="en-US" dirty="0"/>
              <a:t>, 2012.</a:t>
            </a:r>
          </a:p>
          <a:p>
            <a:r>
              <a:rPr lang="en-US" dirty="0"/>
              <a:t>N. B</a:t>
            </a:r>
            <a:r>
              <a:rPr lang="hu-HU" dirty="0"/>
              <a:t>á</a:t>
            </a:r>
            <a:r>
              <a:rPr lang="en-US" dirty="0" err="1"/>
              <a:t>tfai</a:t>
            </a:r>
            <a:r>
              <a:rPr lang="en-US" dirty="0"/>
              <a:t> and R. </a:t>
            </a:r>
            <a:r>
              <a:rPr lang="en-US" dirty="0" smtClean="0"/>
              <a:t>D</a:t>
            </a:r>
            <a:r>
              <a:rPr lang="hu-HU" dirty="0" smtClean="0"/>
              <a:t>ó</a:t>
            </a:r>
            <a:r>
              <a:rPr lang="en-US" dirty="0" err="1" smtClean="0"/>
              <a:t>czi</a:t>
            </a:r>
            <a:r>
              <a:rPr lang="en-US" dirty="0" smtClean="0"/>
              <a:t> </a:t>
            </a:r>
            <a:r>
              <a:rPr lang="en-US" dirty="0"/>
              <a:t>and J. </a:t>
            </a:r>
            <a:r>
              <a:rPr lang="en-US" dirty="0" err="1"/>
              <a:t>Komzsik</a:t>
            </a:r>
            <a:r>
              <a:rPr lang="en-US" dirty="0"/>
              <a:t> and A. </a:t>
            </a:r>
            <a:r>
              <a:rPr lang="en-US" dirty="0" err="1" smtClean="0"/>
              <a:t>Mameny</a:t>
            </a:r>
            <a:r>
              <a:rPr lang="hu-HU" dirty="0" smtClean="0"/>
              <a:t>á</a:t>
            </a:r>
            <a:r>
              <a:rPr lang="en-US" dirty="0" smtClean="0"/>
              <a:t>k </a:t>
            </a:r>
            <a:r>
              <a:rPr lang="en-US" dirty="0"/>
              <a:t>and Cs.</a:t>
            </a:r>
            <a:r>
              <a:rPr lang="hu-HU" dirty="0"/>
              <a:t> </a:t>
            </a:r>
            <a:r>
              <a:rPr lang="en-US" dirty="0" err="1" smtClean="0"/>
              <a:t>Sz</a:t>
            </a:r>
            <a:r>
              <a:rPr lang="hu-HU" dirty="0" smtClean="0"/>
              <a:t>é</a:t>
            </a:r>
            <a:r>
              <a:rPr lang="en-US" dirty="0" err="1" smtClean="0"/>
              <a:t>kelyh</a:t>
            </a:r>
            <a:r>
              <a:rPr lang="hu-HU" dirty="0" smtClean="0"/>
              <a:t>í</a:t>
            </a:r>
            <a:r>
              <a:rPr lang="en-US" dirty="0" smtClean="0"/>
              <a:t>di </a:t>
            </a:r>
            <a:r>
              <a:rPr lang="en-US" dirty="0"/>
              <a:t>and J. </a:t>
            </a:r>
            <a:r>
              <a:rPr lang="en-US" dirty="0" smtClean="0"/>
              <a:t>Zak</a:t>
            </a:r>
            <a:r>
              <a:rPr lang="hu-HU" dirty="0" smtClean="0"/>
              <a:t>á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/>
              <a:t>and M. </a:t>
            </a:r>
            <a:r>
              <a:rPr lang="en-US" dirty="0" err="1" smtClean="0"/>
              <a:t>Isp</a:t>
            </a:r>
            <a:r>
              <a:rPr lang="hu-HU" dirty="0" smtClean="0"/>
              <a:t>á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Gy</a:t>
            </a:r>
            <a:r>
              <a:rPr lang="en-US" dirty="0"/>
              <a:t>. </a:t>
            </a:r>
            <a:r>
              <a:rPr lang="en-US" dirty="0" err="1"/>
              <a:t>Terdik</a:t>
            </a:r>
            <a:r>
              <a:rPr lang="en-US" dirty="0"/>
              <a:t>. </a:t>
            </a:r>
            <a:r>
              <a:rPr lang="en-US" b="1" dirty="0"/>
              <a:t>Applications</a:t>
            </a:r>
            <a:r>
              <a:rPr lang="hu-HU" b="1" dirty="0"/>
              <a:t> </a:t>
            </a:r>
            <a:r>
              <a:rPr lang="en-US" b="1" dirty="0"/>
              <a:t>of a </a:t>
            </a:r>
            <a:r>
              <a:rPr lang="en-US" b="1" dirty="0" err="1"/>
              <a:t>simplied</a:t>
            </a:r>
            <a:r>
              <a:rPr lang="en-US" b="1" dirty="0"/>
              <a:t> protocol of </a:t>
            </a:r>
            <a:r>
              <a:rPr lang="en-US" b="1" dirty="0" err="1"/>
              <a:t>RoboCup</a:t>
            </a:r>
            <a:r>
              <a:rPr lang="en-US" b="1" dirty="0"/>
              <a:t> 2D Soccer Simulation</a:t>
            </a:r>
            <a:r>
              <a:rPr lang="en-US" dirty="0"/>
              <a:t>. </a:t>
            </a:r>
            <a:r>
              <a:rPr lang="en-US" dirty="0" err="1"/>
              <a:t>Infocom</a:t>
            </a:r>
            <a:r>
              <a:rPr lang="en-US" dirty="0"/>
              <a:t>-</a:t>
            </a:r>
            <a:r>
              <a:rPr lang="fr-FR" dirty="0" err="1"/>
              <a:t>munications</a:t>
            </a:r>
            <a:r>
              <a:rPr lang="fr-FR" dirty="0"/>
              <a:t> Journal, 5(1):</a:t>
            </a:r>
            <a:r>
              <a:rPr lang="fr-FR" dirty="0" smtClean="0"/>
              <a:t>15</a:t>
            </a:r>
            <a:r>
              <a:rPr lang="hu-HU" dirty="0" smtClean="0"/>
              <a:t>-</a:t>
            </a:r>
            <a:r>
              <a:rPr lang="fr-FR" dirty="0" smtClean="0"/>
              <a:t>20</a:t>
            </a:r>
            <a:r>
              <a:rPr lang="fr-FR" dirty="0"/>
              <a:t>, 2013.</a:t>
            </a:r>
            <a:endParaRPr lang="hu-HU" dirty="0"/>
          </a:p>
          <a:p>
            <a:r>
              <a:rPr lang="hu-HU" dirty="0" smtClean="0"/>
              <a:t>Norbert </a:t>
            </a:r>
            <a:r>
              <a:rPr lang="hu-HU" dirty="0" err="1"/>
              <a:t>Bátfai</a:t>
            </a:r>
            <a:r>
              <a:rPr lang="hu-HU" dirty="0"/>
              <a:t> and Erika </a:t>
            </a:r>
            <a:r>
              <a:rPr lang="hu-HU" dirty="0" err="1"/>
              <a:t>Bátfai</a:t>
            </a:r>
            <a:r>
              <a:rPr lang="hu-HU" dirty="0"/>
              <a:t>. </a:t>
            </a:r>
            <a:r>
              <a:rPr lang="hu-HU" b="1" dirty="0" err="1"/>
              <a:t>FerSML</a:t>
            </a:r>
            <a:r>
              <a:rPr lang="hu-HU" b="1" dirty="0"/>
              <a:t> </a:t>
            </a:r>
            <a:r>
              <a:rPr lang="hu-HU" b="1" dirty="0" smtClean="0"/>
              <a:t>szurkolói avatárok </a:t>
            </a:r>
            <a:r>
              <a:rPr lang="hu-HU" b="1" dirty="0"/>
              <a:t>a </a:t>
            </a:r>
            <a:r>
              <a:rPr lang="hu-HU" b="1" dirty="0" smtClean="0"/>
              <a:t>könyvtárban</a:t>
            </a:r>
            <a:r>
              <a:rPr lang="hu-HU" dirty="0"/>
              <a:t>. </a:t>
            </a:r>
            <a:r>
              <a:rPr lang="hu-HU" dirty="0" smtClean="0"/>
              <a:t>Könyvtári Figyelő, </a:t>
            </a:r>
            <a:r>
              <a:rPr lang="hu-HU" dirty="0"/>
              <a:t>57(2):</a:t>
            </a:r>
            <a:r>
              <a:rPr lang="hu-HU" dirty="0" smtClean="0"/>
              <a:t>309-316</a:t>
            </a:r>
            <a:r>
              <a:rPr lang="hu-HU" dirty="0"/>
              <a:t>, 2011.</a:t>
            </a:r>
          </a:p>
          <a:p>
            <a:r>
              <a:rPr lang="hu-HU" dirty="0" smtClean="0"/>
              <a:t>N</a:t>
            </a:r>
            <a:r>
              <a:rPr lang="hu-HU" dirty="0"/>
              <a:t>. </a:t>
            </a:r>
            <a:r>
              <a:rPr lang="hu-HU" dirty="0" err="1" smtClean="0"/>
              <a:t>Bátfai</a:t>
            </a:r>
            <a:r>
              <a:rPr lang="hu-HU" dirty="0"/>
              <a:t>. </a:t>
            </a:r>
            <a:r>
              <a:rPr lang="hu-HU" b="1" dirty="0" err="1"/>
              <a:t>Football</a:t>
            </a:r>
            <a:r>
              <a:rPr lang="hu-HU" b="1" dirty="0"/>
              <a:t>(</a:t>
            </a:r>
            <a:r>
              <a:rPr lang="hu-HU" b="1" dirty="0" err="1"/>
              <a:t>er</a:t>
            </a:r>
            <a:r>
              <a:rPr lang="hu-HU" b="1" dirty="0"/>
              <a:t>) </a:t>
            </a:r>
            <a:r>
              <a:rPr lang="hu-HU" b="1" dirty="0" err="1"/>
              <a:t>Simulation</a:t>
            </a:r>
            <a:r>
              <a:rPr lang="hu-HU" b="1" dirty="0"/>
              <a:t> </a:t>
            </a:r>
            <a:r>
              <a:rPr lang="hu-HU" b="1" dirty="0" err="1"/>
              <a:t>Markup</a:t>
            </a:r>
            <a:r>
              <a:rPr lang="hu-HU" b="1" dirty="0"/>
              <a:t> </a:t>
            </a:r>
            <a:r>
              <a:rPr lang="hu-HU" b="1" dirty="0" err="1"/>
              <a:t>Language</a:t>
            </a:r>
            <a:r>
              <a:rPr lang="hu-HU" dirty="0"/>
              <a:t>, 2010-2013.</a:t>
            </a:r>
          </a:p>
          <a:p>
            <a:r>
              <a:rPr lang="hu-HU" dirty="0" smtClean="0"/>
              <a:t>N</a:t>
            </a:r>
            <a:r>
              <a:rPr lang="hu-HU" dirty="0"/>
              <a:t>. </a:t>
            </a:r>
            <a:r>
              <a:rPr lang="hu-HU" dirty="0" err="1" smtClean="0"/>
              <a:t>B</a:t>
            </a:r>
            <a:r>
              <a:rPr lang="hu-HU" dirty="0" err="1"/>
              <a:t>á</a:t>
            </a:r>
            <a:r>
              <a:rPr lang="hu-HU" dirty="0" err="1" smtClean="0"/>
              <a:t>tfai</a:t>
            </a:r>
            <a:r>
              <a:rPr lang="hu-HU" dirty="0"/>
              <a:t>. </a:t>
            </a:r>
            <a:r>
              <a:rPr lang="hu-HU" b="1" dirty="0" err="1"/>
              <a:t>Quantum</a:t>
            </a:r>
            <a:r>
              <a:rPr lang="hu-HU" b="1" dirty="0"/>
              <a:t> </a:t>
            </a:r>
            <a:r>
              <a:rPr lang="hu-HU" b="1" dirty="0" err="1"/>
              <a:t>Consciousness</a:t>
            </a:r>
            <a:r>
              <a:rPr lang="hu-HU" b="1" dirty="0"/>
              <a:t> </a:t>
            </a:r>
            <a:r>
              <a:rPr lang="hu-HU" b="1" dirty="0" err="1"/>
              <a:t>Soccer</a:t>
            </a:r>
            <a:r>
              <a:rPr lang="hu-HU" b="1" dirty="0"/>
              <a:t> Simulator</a:t>
            </a:r>
            <a:r>
              <a:rPr lang="hu-HU" dirty="0"/>
              <a:t>, 2012-2013.</a:t>
            </a:r>
          </a:p>
          <a:p>
            <a:r>
              <a:rPr lang="hu-HU" dirty="0" smtClean="0"/>
              <a:t>N</a:t>
            </a:r>
            <a:r>
              <a:rPr lang="hu-HU" dirty="0"/>
              <a:t>. </a:t>
            </a:r>
            <a:r>
              <a:rPr lang="hu-HU" dirty="0" err="1" smtClean="0"/>
              <a:t>Bátfai</a:t>
            </a:r>
            <a:r>
              <a:rPr lang="hu-HU" dirty="0"/>
              <a:t>, M. </a:t>
            </a:r>
            <a:r>
              <a:rPr lang="hu-HU" dirty="0" err="1" smtClean="0"/>
              <a:t>Ispány</a:t>
            </a:r>
            <a:r>
              <a:rPr lang="hu-HU" dirty="0"/>
              <a:t>, P. Jeszenszky, S. </a:t>
            </a:r>
            <a:r>
              <a:rPr lang="hu-HU" dirty="0" smtClean="0"/>
              <a:t>Széll</a:t>
            </a:r>
            <a:r>
              <a:rPr lang="hu-HU" dirty="0"/>
              <a:t>, and G. </a:t>
            </a:r>
            <a:r>
              <a:rPr lang="hu-HU" dirty="0" smtClean="0"/>
              <a:t>Vaskó. </a:t>
            </a:r>
            <a:r>
              <a:rPr lang="hu-HU" b="1" dirty="0"/>
              <a:t>A debreceni egyetem </a:t>
            </a:r>
            <a:r>
              <a:rPr lang="hu-HU" b="1" dirty="0" smtClean="0"/>
              <a:t>labdarúgást szimulál</a:t>
            </a:r>
            <a:r>
              <a:rPr lang="hu-HU" b="1" dirty="0"/>
              <a:t>ó</a:t>
            </a:r>
            <a:r>
              <a:rPr lang="hu-HU" b="1" dirty="0" smtClean="0"/>
              <a:t> szemináriuma</a:t>
            </a:r>
            <a:r>
              <a:rPr lang="hu-HU" dirty="0"/>
              <a:t>. </a:t>
            </a:r>
            <a:r>
              <a:rPr lang="hu-HU" dirty="0" smtClean="0"/>
              <a:t>Híradástechnika, 66(1</a:t>
            </a:r>
            <a:r>
              <a:rPr lang="hu-HU" dirty="0"/>
              <a:t>):</a:t>
            </a:r>
            <a:r>
              <a:rPr lang="hu-HU" dirty="0" smtClean="0"/>
              <a:t>32-36</a:t>
            </a:r>
            <a:r>
              <a:rPr lang="hu-HU" dirty="0"/>
              <a:t>, 2010.</a:t>
            </a:r>
          </a:p>
          <a:p>
            <a:r>
              <a:rPr lang="hu-HU" dirty="0"/>
              <a:t>N. </a:t>
            </a:r>
            <a:r>
              <a:rPr lang="hu-HU" dirty="0" err="1"/>
              <a:t>Bátfai</a:t>
            </a:r>
            <a:r>
              <a:rPr lang="hu-HU" dirty="0"/>
              <a:t>, P. Jeszenszky, </a:t>
            </a:r>
            <a:r>
              <a:rPr lang="hu-HU" dirty="0" err="1"/>
              <a:t>Cs</a:t>
            </a:r>
            <a:r>
              <a:rPr lang="hu-HU" dirty="0"/>
              <a:t>. Bartha, A. </a:t>
            </a:r>
            <a:r>
              <a:rPr lang="hu-HU" dirty="0" err="1" smtClean="0"/>
              <a:t>Gilányi</a:t>
            </a:r>
            <a:r>
              <a:rPr lang="hu-HU" dirty="0"/>
              <a:t>, S. </a:t>
            </a:r>
            <a:r>
              <a:rPr lang="hu-HU" dirty="0" smtClean="0"/>
              <a:t>Széll</a:t>
            </a:r>
            <a:r>
              <a:rPr lang="hu-HU" dirty="0"/>
              <a:t>, </a:t>
            </a:r>
            <a:r>
              <a:rPr lang="hu-HU" dirty="0" err="1"/>
              <a:t>Gy</a:t>
            </a:r>
            <a:r>
              <a:rPr lang="hu-HU" dirty="0"/>
              <a:t>. </a:t>
            </a:r>
            <a:r>
              <a:rPr lang="hu-HU" dirty="0" err="1"/>
              <a:t>Szimeonov</a:t>
            </a:r>
            <a:r>
              <a:rPr lang="hu-HU" dirty="0"/>
              <a:t>,G. </a:t>
            </a:r>
            <a:r>
              <a:rPr lang="hu-HU" dirty="0" smtClean="0"/>
              <a:t>Vaskó, </a:t>
            </a:r>
            <a:r>
              <a:rPr lang="hu-HU" dirty="0"/>
              <a:t>and </a:t>
            </a:r>
            <a:r>
              <a:rPr lang="hu-HU" dirty="0" err="1"/>
              <a:t>Gy</a:t>
            </a:r>
            <a:r>
              <a:rPr lang="hu-HU" dirty="0"/>
              <a:t>. Terdik. </a:t>
            </a:r>
            <a:r>
              <a:rPr lang="hu-HU" b="1" dirty="0" smtClean="0"/>
              <a:t>Műholdas </a:t>
            </a:r>
            <a:r>
              <a:rPr lang="hu-HU" b="1" dirty="0" err="1" smtClean="0"/>
              <a:t>helymeghatározas</a:t>
            </a:r>
            <a:r>
              <a:rPr lang="hu-HU" b="1" dirty="0" smtClean="0"/>
              <a:t> alkalmazása </a:t>
            </a:r>
            <a:r>
              <a:rPr lang="hu-HU" b="1" dirty="0"/>
              <a:t>a </a:t>
            </a:r>
            <a:r>
              <a:rPr lang="hu-HU" b="1" dirty="0" smtClean="0"/>
              <a:t>labdajátékokban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 Dr. </a:t>
            </a:r>
            <a:r>
              <a:rPr lang="hu-HU" dirty="0" err="1"/>
              <a:t>Loki</a:t>
            </a:r>
            <a:r>
              <a:rPr lang="hu-HU" dirty="0"/>
              <a:t> </a:t>
            </a:r>
            <a:r>
              <a:rPr lang="hu-HU" dirty="0" err="1"/>
              <a:t>Jozsef</a:t>
            </a:r>
            <a:r>
              <a:rPr lang="hu-HU" dirty="0"/>
              <a:t> and Demeter </a:t>
            </a:r>
            <a:r>
              <a:rPr lang="hu-HU" dirty="0" smtClean="0"/>
              <a:t>Gábor,</a:t>
            </a:r>
            <a:r>
              <a:rPr lang="hu-HU" dirty="0" err="1" smtClean="0"/>
              <a:t>editors</a:t>
            </a:r>
            <a:r>
              <a:rPr lang="hu-HU" dirty="0"/>
              <a:t>, Az </a:t>
            </a:r>
            <a:r>
              <a:rPr lang="hu-HU" dirty="0" smtClean="0"/>
              <a:t>elmélet és </a:t>
            </a:r>
            <a:r>
              <a:rPr lang="hu-HU" dirty="0"/>
              <a:t>a gyakorlat </a:t>
            </a:r>
            <a:r>
              <a:rPr lang="hu-HU" dirty="0" smtClean="0"/>
              <a:t>találkozása </a:t>
            </a:r>
            <a:r>
              <a:rPr lang="hu-HU" dirty="0"/>
              <a:t>a </a:t>
            </a:r>
            <a:r>
              <a:rPr lang="hu-HU" dirty="0" smtClean="0"/>
              <a:t>térinformatikában</a:t>
            </a:r>
            <a:r>
              <a:rPr lang="hu-HU" dirty="0"/>
              <a:t>, </a:t>
            </a:r>
            <a:r>
              <a:rPr lang="hu-HU" dirty="0" err="1"/>
              <a:t>pages</a:t>
            </a:r>
            <a:r>
              <a:rPr lang="hu-HU" dirty="0"/>
              <a:t> </a:t>
            </a:r>
            <a:r>
              <a:rPr lang="hu-HU" dirty="0" smtClean="0"/>
              <a:t>223-231</a:t>
            </a:r>
            <a:r>
              <a:rPr lang="hu-HU" dirty="0"/>
              <a:t>. ISBN: 978-963-06-9341-7, </a:t>
            </a:r>
            <a:r>
              <a:rPr lang="hu-HU" dirty="0" err="1"/>
              <a:t>Rexpo</a:t>
            </a:r>
            <a:r>
              <a:rPr lang="hu-HU" dirty="0"/>
              <a:t> Kft., 2010.</a:t>
            </a:r>
          </a:p>
          <a:p>
            <a:r>
              <a:rPr lang="hu-HU" dirty="0" smtClean="0"/>
              <a:t>Norbert </a:t>
            </a:r>
            <a:r>
              <a:rPr lang="hu-HU" dirty="0" err="1" smtClean="0"/>
              <a:t>B</a:t>
            </a:r>
            <a:r>
              <a:rPr lang="hu-HU" dirty="0" err="1"/>
              <a:t>á</a:t>
            </a:r>
            <a:r>
              <a:rPr lang="hu-HU" dirty="0" err="1" smtClean="0"/>
              <a:t>tfai</a:t>
            </a:r>
            <a:r>
              <a:rPr lang="hu-HU" dirty="0"/>
              <a:t>. </a:t>
            </a:r>
            <a:r>
              <a:rPr lang="hu-HU" b="1" dirty="0" smtClean="0"/>
              <a:t>Bevezet</a:t>
            </a:r>
            <a:r>
              <a:rPr lang="hu-HU" b="1" dirty="0"/>
              <a:t>ő</a:t>
            </a:r>
            <a:r>
              <a:rPr lang="hu-HU" b="1" dirty="0" smtClean="0"/>
              <a:t> számítások </a:t>
            </a:r>
            <a:r>
              <a:rPr lang="hu-HU" b="1" dirty="0"/>
              <a:t>a </a:t>
            </a:r>
            <a:r>
              <a:rPr lang="hu-HU" b="1" dirty="0" smtClean="0"/>
              <a:t>labdarúgás szimulációs jelölőnyelv kialakításához</a:t>
            </a:r>
            <a:r>
              <a:rPr lang="hu-HU" b="1" dirty="0"/>
              <a:t>. </a:t>
            </a:r>
            <a:r>
              <a:rPr lang="hu-HU" dirty="0"/>
              <a:t>Híradástechnika</a:t>
            </a:r>
            <a:r>
              <a:rPr lang="hu-HU" dirty="0" smtClean="0"/>
              <a:t>, </a:t>
            </a:r>
            <a:r>
              <a:rPr lang="hu-HU" dirty="0"/>
              <a:t>LXV(5-6):</a:t>
            </a:r>
            <a:r>
              <a:rPr lang="hu-HU" dirty="0" smtClean="0"/>
              <a:t>16-20</a:t>
            </a:r>
            <a:r>
              <a:rPr lang="hu-HU" dirty="0"/>
              <a:t>, 2010.</a:t>
            </a:r>
          </a:p>
          <a:p>
            <a:r>
              <a:rPr lang="hu-HU" dirty="0" smtClean="0"/>
              <a:t>Norbert </a:t>
            </a:r>
            <a:r>
              <a:rPr lang="hu-HU" dirty="0" err="1" smtClean="0"/>
              <a:t>Bátfai</a:t>
            </a:r>
            <a:r>
              <a:rPr lang="hu-HU" dirty="0"/>
              <a:t>. </a:t>
            </a:r>
            <a:r>
              <a:rPr lang="hu-HU" b="1" dirty="0" err="1"/>
              <a:t>Footballer</a:t>
            </a:r>
            <a:r>
              <a:rPr lang="hu-HU" b="1" dirty="0"/>
              <a:t> and </a:t>
            </a:r>
            <a:r>
              <a:rPr lang="hu-HU" b="1" dirty="0" err="1"/>
              <a:t>Football</a:t>
            </a:r>
            <a:r>
              <a:rPr lang="hu-HU" b="1" dirty="0"/>
              <a:t> </a:t>
            </a:r>
            <a:r>
              <a:rPr lang="hu-HU" b="1" dirty="0" err="1"/>
              <a:t>Simulation</a:t>
            </a:r>
            <a:r>
              <a:rPr lang="hu-HU" b="1" dirty="0"/>
              <a:t> </a:t>
            </a:r>
            <a:r>
              <a:rPr lang="hu-HU" b="1" dirty="0" err="1"/>
              <a:t>Markup</a:t>
            </a:r>
            <a:r>
              <a:rPr lang="hu-HU" b="1" dirty="0"/>
              <a:t> </a:t>
            </a:r>
            <a:r>
              <a:rPr lang="hu-HU" b="1" dirty="0" err="1"/>
              <a:t>Language</a:t>
            </a:r>
            <a:r>
              <a:rPr lang="hu-HU" b="1" dirty="0"/>
              <a:t> </a:t>
            </a:r>
            <a:r>
              <a:rPr lang="hu-HU" b="1" dirty="0" err="1"/>
              <a:t>and</a:t>
            </a:r>
            <a:r>
              <a:rPr lang="hu-HU" b="1" dirty="0"/>
              <a:t> </a:t>
            </a:r>
            <a:r>
              <a:rPr lang="hu-HU" b="1" dirty="0" err="1"/>
              <a:t>related</a:t>
            </a:r>
            <a:r>
              <a:rPr lang="hu-HU" b="1" dirty="0"/>
              <a:t> </a:t>
            </a:r>
            <a:r>
              <a:rPr lang="hu-HU" b="1" dirty="0" err="1"/>
              <a:t>Simulation</a:t>
            </a:r>
            <a:r>
              <a:rPr lang="hu-HU" b="1" dirty="0"/>
              <a:t> Software </a:t>
            </a:r>
            <a:r>
              <a:rPr lang="hu-HU" b="1" dirty="0" err="1"/>
              <a:t>Development</a:t>
            </a:r>
            <a:r>
              <a:rPr lang="hu-HU" dirty="0"/>
              <a:t>. Journal of Computer Science and </a:t>
            </a:r>
            <a:r>
              <a:rPr lang="hu-HU" dirty="0" err="1"/>
              <a:t>Control</a:t>
            </a:r>
            <a:r>
              <a:rPr lang="hu-HU" dirty="0"/>
              <a:t> Systems, 3(1):</a:t>
            </a:r>
            <a:r>
              <a:rPr lang="hu-HU" dirty="0" smtClean="0"/>
              <a:t>13-18</a:t>
            </a:r>
            <a:r>
              <a:rPr lang="hu-HU" dirty="0"/>
              <a:t>, 2010.</a:t>
            </a:r>
          </a:p>
          <a:p>
            <a:r>
              <a:rPr lang="hu-HU" dirty="0" smtClean="0"/>
              <a:t>Norbert </a:t>
            </a:r>
            <a:r>
              <a:rPr lang="hu-HU" dirty="0" err="1" smtClean="0"/>
              <a:t>B</a:t>
            </a:r>
            <a:r>
              <a:rPr lang="hu-HU" dirty="0" err="1"/>
              <a:t>á</a:t>
            </a:r>
            <a:r>
              <a:rPr lang="hu-HU" dirty="0" err="1" smtClean="0"/>
              <a:t>tfai</a:t>
            </a:r>
            <a:r>
              <a:rPr lang="hu-HU" dirty="0"/>
              <a:t>. </a:t>
            </a:r>
            <a:r>
              <a:rPr lang="hu-HU" b="1" dirty="0"/>
              <a:t>The </a:t>
            </a:r>
            <a:r>
              <a:rPr lang="hu-HU" b="1" dirty="0" err="1"/>
              <a:t>Socceral</a:t>
            </a:r>
            <a:r>
              <a:rPr lang="hu-HU" b="1" dirty="0"/>
              <a:t> </a:t>
            </a:r>
            <a:r>
              <a:rPr lang="hu-HU" b="1" dirty="0" err="1"/>
              <a:t>Force</a:t>
            </a:r>
            <a:r>
              <a:rPr lang="hu-HU" dirty="0"/>
              <a:t>. </a:t>
            </a:r>
            <a:r>
              <a:rPr lang="hu-HU" dirty="0" err="1"/>
              <a:t>CoRR</a:t>
            </a:r>
            <a:r>
              <a:rPr lang="hu-HU" dirty="0"/>
              <a:t>, </a:t>
            </a:r>
            <a:r>
              <a:rPr lang="hu-HU" dirty="0" err="1"/>
              <a:t>abs</a:t>
            </a:r>
            <a:r>
              <a:rPr lang="hu-HU" dirty="0"/>
              <a:t>/1004.2003, 2010. </a:t>
            </a:r>
          </a:p>
          <a:p>
            <a:r>
              <a:rPr lang="hu-HU" dirty="0" smtClean="0"/>
              <a:t>Norbert </a:t>
            </a:r>
            <a:r>
              <a:rPr lang="hu-HU" dirty="0" err="1" smtClean="0"/>
              <a:t>B</a:t>
            </a:r>
            <a:r>
              <a:rPr lang="hu-HU" dirty="0" err="1"/>
              <a:t>á</a:t>
            </a:r>
            <a:r>
              <a:rPr lang="hu-HU" dirty="0" err="1" smtClean="0"/>
              <a:t>tfai</a:t>
            </a:r>
            <a:r>
              <a:rPr lang="hu-HU" dirty="0"/>
              <a:t>. </a:t>
            </a:r>
            <a:r>
              <a:rPr lang="hu-HU" b="1" dirty="0" err="1"/>
              <a:t>Quantum</a:t>
            </a:r>
            <a:r>
              <a:rPr lang="hu-HU" b="1" dirty="0"/>
              <a:t> </a:t>
            </a:r>
            <a:r>
              <a:rPr lang="hu-HU" b="1" dirty="0" err="1"/>
              <a:t>Consciousness</a:t>
            </a:r>
            <a:r>
              <a:rPr lang="hu-HU" b="1" dirty="0"/>
              <a:t> </a:t>
            </a:r>
            <a:r>
              <a:rPr lang="hu-HU" b="1" dirty="0" err="1"/>
              <a:t>Soccer</a:t>
            </a:r>
            <a:r>
              <a:rPr lang="hu-HU" b="1" dirty="0"/>
              <a:t> Simulator</a:t>
            </a:r>
            <a:r>
              <a:rPr lang="hu-HU" dirty="0"/>
              <a:t>. </a:t>
            </a:r>
            <a:r>
              <a:rPr lang="hu-HU" dirty="0" err="1"/>
              <a:t>ArXiv</a:t>
            </a:r>
            <a:r>
              <a:rPr lang="hu-HU" dirty="0"/>
              <a:t> </a:t>
            </a:r>
            <a:r>
              <a:rPr lang="hu-HU" dirty="0" err="1"/>
              <a:t>e-prints</a:t>
            </a:r>
            <a:r>
              <a:rPr lang="hu-HU" dirty="0"/>
              <a:t>, </a:t>
            </a:r>
            <a:r>
              <a:rPr lang="hu-HU" dirty="0" err="1"/>
              <a:t>CoRR</a:t>
            </a:r>
            <a:r>
              <a:rPr lang="hu-HU" dirty="0"/>
              <a:t>, </a:t>
            </a:r>
            <a:r>
              <a:rPr lang="hu-HU" dirty="0" err="1"/>
              <a:t>abs</a:t>
            </a:r>
            <a:r>
              <a:rPr lang="hu-HU" dirty="0"/>
              <a:t>/1211.2719, 2012.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383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314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r>
              <a:rPr lang="hu-HU" dirty="0" smtClean="0"/>
              <a:t>Szurkolói Avatárok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39"/>
            <a:ext cx="1625760" cy="504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755576" y="471158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előadás </a:t>
            </a:r>
            <a:r>
              <a:rPr lang="hu-HU" dirty="0"/>
              <a:t>elkészítését a </a:t>
            </a:r>
            <a:r>
              <a:rPr lang="hu-HU" b="1" dirty="0"/>
              <a:t>TÁMOP-4.2.2.C-11/1/KONV-2012-0001</a:t>
            </a:r>
            <a:r>
              <a:rPr lang="hu-HU" dirty="0"/>
              <a:t> számú projekt támogatta. A projekt az Európai Unió támogatásával, az Európai Szociális Alap társfinanszírozásával valósul meg</a:t>
            </a:r>
            <a:r>
              <a:rPr lang="hu-HU" dirty="0" smtClean="0"/>
              <a:t>.</a:t>
            </a:r>
          </a:p>
          <a:p>
            <a:pPr algn="ctr"/>
            <a:r>
              <a:rPr lang="hu-HU" dirty="0" smtClean="0"/>
              <a:t>FI 6. </a:t>
            </a:r>
            <a:r>
              <a:rPr lang="hu-HU" dirty="0" err="1" smtClean="0"/>
              <a:t>alprojekt</a:t>
            </a:r>
            <a:r>
              <a:rPr lang="hu-HU" dirty="0" smtClean="0"/>
              <a:t> – </a:t>
            </a:r>
            <a:r>
              <a:rPr lang="hu-HU" b="1" dirty="0" smtClean="0"/>
              <a:t>„Intelligens szurkoló” </a:t>
            </a:r>
            <a:r>
              <a:rPr lang="hu-HU" b="1" dirty="0"/>
              <a:t>szakmai csoport</a:t>
            </a:r>
          </a:p>
        </p:txBody>
      </p:sp>
      <p:pic>
        <p:nvPicPr>
          <p:cNvPr id="6" name="Kép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40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Human-based</a:t>
            </a:r>
            <a:r>
              <a:rPr lang="hu-HU" dirty="0" smtClean="0"/>
              <a:t> </a:t>
            </a:r>
            <a:r>
              <a:rPr lang="hu-HU" dirty="0" err="1"/>
              <a:t>computation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Olyan problémák „kiszervezése” a humán intelligencia számára, melyek gépi megoldása nehézkes vagy egyelőre lehetetlen.</a:t>
            </a:r>
          </a:p>
          <a:p>
            <a:pPr lvl="1"/>
            <a:r>
              <a:rPr lang="hu-HU" dirty="0" smtClean="0"/>
              <a:t>CAPTCA / </a:t>
            </a:r>
            <a:r>
              <a:rPr lang="hu-HU" dirty="0" err="1" smtClean="0"/>
              <a:t>reCAPTCHA</a:t>
            </a:r>
            <a:r>
              <a:rPr lang="hu-HU" dirty="0" smtClean="0"/>
              <a:t> (</a:t>
            </a:r>
            <a:r>
              <a:rPr lang="en-US" dirty="0"/>
              <a:t>Completely Automated Public Turing test to tell Computers and Humans Apart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GWAP (</a:t>
            </a:r>
            <a:r>
              <a:rPr lang="hu-HU" dirty="0"/>
              <a:t>game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purpose</a:t>
            </a:r>
            <a:r>
              <a:rPr lang="hu-HU" dirty="0" smtClean="0"/>
              <a:t>)</a:t>
            </a:r>
          </a:p>
          <a:p>
            <a:pPr lvl="2"/>
            <a:r>
              <a:rPr lang="hu-HU" dirty="0" err="1" smtClean="0"/>
              <a:t>Foldit</a:t>
            </a:r>
            <a:endParaRPr lang="hu-HU" dirty="0" smtClean="0"/>
          </a:p>
          <a:p>
            <a:pPr lvl="2"/>
            <a:r>
              <a:rPr lang="hu-HU" dirty="0" err="1"/>
              <a:t>Phylo</a:t>
            </a:r>
            <a:endParaRPr lang="hu-HU" dirty="0"/>
          </a:p>
          <a:p>
            <a:pPr lvl="2"/>
            <a:r>
              <a:rPr lang="hu-HU" dirty="0" smtClean="0"/>
              <a:t>...</a:t>
            </a:r>
          </a:p>
          <a:p>
            <a:pPr lvl="2"/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24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közösségben rejlő erő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Összetartó közösség, mely számtalanszor bizonyította, hogy bármit képes megtenni a klubjáért. </a:t>
            </a:r>
          </a:p>
          <a:p>
            <a:r>
              <a:rPr lang="hu-HU" dirty="0" smtClean="0"/>
              <a:t>Minden szurkoló segíthet! Hogyan?</a:t>
            </a:r>
          </a:p>
          <a:p>
            <a:pPr lvl="1"/>
            <a:r>
              <a:rPr lang="hu-HU" dirty="0" smtClean="0"/>
              <a:t>Redukáljuk a feladatot egyszerű részfeladatokra.</a:t>
            </a:r>
          </a:p>
          <a:p>
            <a:pPr lvl="1"/>
            <a:r>
              <a:rPr lang="hu-HU" dirty="0" smtClean="0"/>
              <a:t>Adjunk egyszerűen használható eszközöket, mellyel, akár a pályán, akár otthon ülve végezhet megfigyeléseket a szurkoló.</a:t>
            </a:r>
          </a:p>
          <a:p>
            <a:pPr lvl="1"/>
            <a:r>
              <a:rPr lang="hu-HU" dirty="0" smtClean="0"/>
              <a:t>Redundáns mérésekkel és referencia felhasználókkal biztosíthatjuk a </a:t>
            </a:r>
            <a:r>
              <a:rPr lang="hu-HU" dirty="0" err="1" smtClean="0"/>
              <a:t>validitást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986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Distributed Supporter Avatar Player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Platform független asztali médialejátszó, kiegészítve olyan komponensekkel, melyek lehetővé teszik a lejátszott mérkőzések utólagos annotálását.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380312" y="116632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88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/>
              <a:t>Distributed</a:t>
            </a:r>
            <a:r>
              <a:rPr lang="hu-HU" sz="3600" dirty="0"/>
              <a:t> </a:t>
            </a:r>
            <a:r>
              <a:rPr lang="hu-HU" sz="3600" dirty="0" err="1"/>
              <a:t>Supporter</a:t>
            </a:r>
            <a:r>
              <a:rPr lang="hu-HU" sz="3600" dirty="0"/>
              <a:t> Avatar </a:t>
            </a:r>
            <a:r>
              <a:rPr lang="hu-HU" sz="3600" dirty="0" err="1"/>
              <a:t>for</a:t>
            </a:r>
            <a:r>
              <a:rPr lang="hu-HU" sz="3600" dirty="0"/>
              <a:t> Mobile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Mobil alkalmazás, mely lehetőséget biztosít, hogy akár a pálya mellől, akár a kanapéból ülve élőben annotálhassuk a mérkőzéseket.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24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projektről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Szilícium Mező Regionális Informatikai </a:t>
            </a:r>
            <a:r>
              <a:rPr lang="hu-HU" dirty="0" smtClean="0"/>
              <a:t>Klaszter</a:t>
            </a:r>
          </a:p>
          <a:p>
            <a:r>
              <a:rPr lang="hu-HU" b="1" dirty="0" smtClean="0"/>
              <a:t>SziMe3D</a:t>
            </a:r>
            <a:r>
              <a:rPr lang="hu-HU" dirty="0" smtClean="0"/>
              <a:t> </a:t>
            </a:r>
            <a:r>
              <a:rPr lang="hu-HU" dirty="0"/>
              <a:t>– 3D-s technológiai innovációk a turizmus, oktatás és sport </a:t>
            </a:r>
            <a:r>
              <a:rPr lang="hu-HU" dirty="0" smtClean="0"/>
              <a:t>területén</a:t>
            </a:r>
          </a:p>
          <a:p>
            <a:pPr lvl="1"/>
            <a:r>
              <a:rPr lang="hu-HU" dirty="0" smtClean="0"/>
              <a:t>Futball Avatar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62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58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munkacsoport: </a:t>
            </a:r>
            <a:r>
              <a:rPr lang="en-US" sz="3600" b="1" dirty="0" err="1" smtClean="0">
                <a:ea typeface="DejaVu Sans" pitchFamily="2"/>
                <a:cs typeface="Lohit Hindi" pitchFamily="2"/>
              </a:rPr>
              <a:t>Nagyerdei</a:t>
            </a:r>
            <a:r>
              <a:rPr lang="en-US" sz="3600" b="1" dirty="0" smtClean="0">
                <a:ea typeface="DejaVu Sans" pitchFamily="2"/>
                <a:cs typeface="Lohit Hindi" pitchFamily="2"/>
              </a:rPr>
              <a:t> </a:t>
            </a:r>
            <a:r>
              <a:rPr lang="en-US" sz="3600" b="1" dirty="0" err="1">
                <a:ea typeface="DejaVu Sans" pitchFamily="2"/>
                <a:cs typeface="Lohit Hindi" pitchFamily="2"/>
              </a:rPr>
              <a:t>Gerundium</a:t>
            </a:r>
            <a:r>
              <a:rPr lang="en-US" sz="3600" b="1" dirty="0">
                <a:ea typeface="DejaVu Sans" pitchFamily="2"/>
                <a:cs typeface="Lohit Hindi" pitchFamily="2"/>
              </a:rPr>
              <a:t> </a:t>
            </a:r>
            <a:r>
              <a:rPr lang="en-US" sz="3600" b="1" dirty="0" smtClean="0">
                <a:ea typeface="DejaVu Sans" pitchFamily="2"/>
                <a:cs typeface="Lohit Hindi" pitchFamily="2"/>
              </a:rPr>
              <a:t>FC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spcBef>
                <a:spcPts val="0"/>
              </a:spcBef>
            </a:pPr>
            <a:r>
              <a:rPr lang="hu-HU" sz="2800" dirty="0" smtClean="0">
                <a:latin typeface="+mj-lt"/>
                <a:ea typeface="DejaVu Sans" pitchFamily="2"/>
                <a:cs typeface="Lohit Hindi" pitchFamily="2"/>
              </a:rPr>
              <a:t>A</a:t>
            </a:r>
            <a:r>
              <a:rPr lang="en-US" sz="2800" dirty="0" smtClean="0">
                <a:latin typeface="+mj-lt"/>
                <a:ea typeface="DejaVu Sans" pitchFamily="2"/>
                <a:cs typeface="Lohit Hindi" pitchFamily="2"/>
              </a:rPr>
              <a:t> SziMe3D</a:t>
            </a:r>
            <a:r>
              <a:rPr lang="hu-HU" sz="2800" dirty="0" smtClean="0">
                <a:latin typeface="+mj-lt"/>
                <a:ea typeface="DejaVu Sans" pitchFamily="2"/>
                <a:cs typeface="Lohit Hindi" pitchFamily="2"/>
              </a:rPr>
              <a:t> Informatikai Karon dolgozó </a:t>
            </a:r>
            <a:r>
              <a:rPr lang="en-US" sz="2800" dirty="0" err="1" smtClean="0">
                <a:latin typeface="+mj-lt"/>
                <a:ea typeface="DejaVu Sans" pitchFamily="2"/>
                <a:cs typeface="Lohit Hindi" pitchFamily="2"/>
              </a:rPr>
              <a:t>munkatársa</a:t>
            </a:r>
            <a:r>
              <a:rPr lang="hu-HU" sz="2800" dirty="0" smtClean="0">
                <a:latin typeface="+mj-lt"/>
                <a:ea typeface="DejaVu Sans" pitchFamily="2"/>
                <a:cs typeface="Lohit Hindi" pitchFamily="2"/>
              </a:rPr>
              <a:t>i</a:t>
            </a:r>
            <a:r>
              <a:rPr lang="en-US" sz="2800" dirty="0" smtClean="0">
                <a:latin typeface="+mj-lt"/>
                <a:ea typeface="DejaVu Sans" pitchFamily="2"/>
                <a:cs typeface="Lohit Hindi" pitchFamily="2"/>
              </a:rPr>
              <a:t>t </a:t>
            </a:r>
            <a:r>
              <a:rPr lang="en-US" sz="2800" dirty="0" err="1" smtClean="0">
                <a:latin typeface="+mj-lt"/>
                <a:ea typeface="DejaVu Sans" pitchFamily="2"/>
                <a:cs typeface="Lohit Hindi" pitchFamily="2"/>
              </a:rPr>
              <a:t>tömörítő</a:t>
            </a:r>
            <a:r>
              <a:rPr lang="en-US" sz="2800" dirty="0" smtClean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 smtClean="0">
                <a:latin typeface="+mj-lt"/>
                <a:ea typeface="DejaVu Sans" pitchFamily="2"/>
                <a:cs typeface="Lohit Hindi" pitchFamily="2"/>
              </a:rPr>
              <a:t>munkacsoportja</a:t>
            </a:r>
            <a:r>
              <a:rPr lang="hu-HU" sz="2800" dirty="0" smtClean="0">
                <a:latin typeface="+mj-lt"/>
                <a:ea typeface="DejaVu Sans" pitchFamily="2"/>
                <a:cs typeface="Lohit Hindi" pitchFamily="2"/>
              </a:rPr>
              <a:t>.</a:t>
            </a:r>
          </a:p>
          <a:p>
            <a:pPr hangingPunct="0">
              <a:spcBef>
                <a:spcPts val="0"/>
              </a:spcBef>
            </a:pPr>
            <a:r>
              <a:rPr lang="hu-HU" sz="2800" dirty="0" smtClean="0">
                <a:latin typeface="+mj-lt"/>
                <a:ea typeface="DejaVu Sans" pitchFamily="2"/>
                <a:cs typeface="Lohit Hindi" pitchFamily="2"/>
              </a:rPr>
              <a:t>Tagok:</a:t>
            </a:r>
            <a:endParaRPr lang="en-US" sz="2800" dirty="0">
              <a:latin typeface="+mj-lt"/>
              <a:ea typeface="DejaVu Sans" pitchFamily="2"/>
              <a:cs typeface="Lohit Hindi" pitchFamily="2"/>
            </a:endParaRPr>
          </a:p>
          <a:p>
            <a:pPr marL="457200" lvl="1" indent="0" hangingPunct="0">
              <a:spcBef>
                <a:spcPts val="0"/>
              </a:spcBef>
              <a:buNone/>
            </a:pP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Prof. Dr.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Terdik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György</a:t>
            </a:r>
            <a:endParaRPr lang="en-US" b="1" dirty="0">
              <a:latin typeface="+mj-lt"/>
              <a:ea typeface="DejaVu Sans" pitchFamily="2"/>
              <a:cs typeface="Lohit Hindi" pitchFamily="2"/>
            </a:endParaRPr>
          </a:p>
          <a:p>
            <a:pPr marL="457200" lvl="1" indent="0" hangingPunct="0">
              <a:spcBef>
                <a:spcPts val="0"/>
              </a:spcBef>
              <a:buNone/>
            </a:pPr>
            <a:r>
              <a:rPr lang="hu-HU" b="1" dirty="0" smtClean="0">
                <a:latin typeface="+mj-lt"/>
                <a:ea typeface="DejaVu Sans" pitchFamily="2"/>
                <a:cs typeface="Lohit Hindi" pitchFamily="2"/>
              </a:rPr>
              <a:t>D</a:t>
            </a:r>
            <a:r>
              <a:rPr lang="en-US" b="1" dirty="0" smtClean="0">
                <a:latin typeface="+mj-lt"/>
                <a:ea typeface="DejaVu Sans" pitchFamily="2"/>
                <a:cs typeface="Lohit Hindi" pitchFamily="2"/>
              </a:rPr>
              <a:t>r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.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habil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.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Ispány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Márton</a:t>
            </a:r>
            <a:endParaRPr lang="en-US" b="1" dirty="0">
              <a:latin typeface="+mj-lt"/>
              <a:ea typeface="DejaVu Sans" pitchFamily="2"/>
              <a:cs typeface="Lohit Hindi" pitchFamily="2"/>
            </a:endParaRPr>
          </a:p>
          <a:p>
            <a:pPr marL="457200" lvl="1" indent="0" hangingPunct="0">
              <a:spcBef>
                <a:spcPts val="0"/>
              </a:spcBef>
              <a:buNone/>
            </a:pP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Dr.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Bátfai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 Norbert</a:t>
            </a:r>
          </a:p>
          <a:p>
            <a:pPr marL="457200" lvl="1" indent="0" hangingPunct="0">
              <a:spcBef>
                <a:spcPts val="0"/>
              </a:spcBef>
              <a:buNone/>
            </a:pP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Dr.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Jeszenszky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Péter</a:t>
            </a:r>
            <a:endParaRPr lang="en-US" b="1" dirty="0">
              <a:latin typeface="+mj-lt"/>
              <a:ea typeface="DejaVu Sans" pitchFamily="2"/>
              <a:cs typeface="Lohit Hindi" pitchFamily="2"/>
            </a:endParaRPr>
          </a:p>
          <a:p>
            <a:pPr marL="457200" lvl="1" indent="0" hangingPunct="0">
              <a:spcBef>
                <a:spcPts val="0"/>
              </a:spcBef>
              <a:buNone/>
            </a:pPr>
            <a:r>
              <a:rPr lang="en-US" b="1" dirty="0" err="1" smtClean="0">
                <a:latin typeface="+mj-lt"/>
                <a:ea typeface="DejaVu Sans" pitchFamily="2"/>
                <a:cs typeface="Lohit Hindi" pitchFamily="2"/>
              </a:rPr>
              <a:t>Bíró</a:t>
            </a:r>
            <a:r>
              <a:rPr lang="en-US" b="1" dirty="0" smtClean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 smtClean="0">
                <a:latin typeface="+mj-lt"/>
                <a:ea typeface="DejaVu Sans" pitchFamily="2"/>
                <a:cs typeface="Lohit Hindi" pitchFamily="2"/>
              </a:rPr>
              <a:t>Piroska</a:t>
            </a:r>
            <a:endParaRPr lang="hu-HU" b="1" dirty="0" smtClean="0">
              <a:latin typeface="+mj-lt"/>
              <a:ea typeface="DejaVu Sans" pitchFamily="2"/>
              <a:cs typeface="Lohit Hindi" pitchFamily="2"/>
            </a:endParaRPr>
          </a:p>
          <a:p>
            <a:pPr marL="457200" lvl="1" indent="0" hangingPunct="0">
              <a:spcBef>
                <a:spcPts val="0"/>
              </a:spcBef>
              <a:buNone/>
            </a:pPr>
            <a:r>
              <a:rPr lang="en-US" b="1" dirty="0" err="1">
                <a:ea typeface="DejaVu Sans" pitchFamily="2"/>
                <a:cs typeface="Lohit Hindi" pitchFamily="2"/>
              </a:rPr>
              <a:t>Balla</a:t>
            </a:r>
            <a:r>
              <a:rPr lang="en-US" b="1" dirty="0"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ea typeface="DejaVu Sans" pitchFamily="2"/>
                <a:cs typeface="Lohit Hindi" pitchFamily="2"/>
              </a:rPr>
              <a:t>Tibor</a:t>
            </a:r>
            <a:endParaRPr lang="en-US" b="1" dirty="0">
              <a:ea typeface="DejaVu Sans" pitchFamily="2"/>
              <a:cs typeface="Lohit Hindi" pitchFamily="2"/>
            </a:endParaRPr>
          </a:p>
          <a:p>
            <a:pPr marL="457200" lvl="1" indent="0" hangingPunct="0">
              <a:spcBef>
                <a:spcPts val="0"/>
              </a:spcBef>
              <a:buNone/>
            </a:pPr>
            <a:endParaRPr lang="en-US" dirty="0">
              <a:latin typeface="+mj-lt"/>
              <a:ea typeface="DejaVu Sans" pitchFamily="2"/>
              <a:cs typeface="Lohit Hindi" pitchFamily="2"/>
            </a:endParaRPr>
          </a:p>
          <a:p>
            <a:endParaRPr lang="hu-HU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036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A lejátszott mérkőzések során rögzített adatok alapján olyan </a:t>
            </a:r>
            <a:r>
              <a:rPr lang="hu-HU" sz="2800" dirty="0" smtClean="0"/>
              <a:t>információk </a:t>
            </a:r>
            <a:r>
              <a:rPr lang="hu-HU" sz="2800" dirty="0"/>
              <a:t>szolgáltatása, mellyel a menedzsment képes értékelni az egyes játékosokat, a taktikát vagy éppen a teljes mérkőzést.</a:t>
            </a:r>
          </a:p>
          <a:p>
            <a:r>
              <a:rPr lang="hu-HU" sz="2800" dirty="0"/>
              <a:t>Egy </a:t>
            </a:r>
            <a:r>
              <a:rPr lang="hu-HU" sz="2800" b="1" dirty="0"/>
              <a:t>futball szimuláció </a:t>
            </a:r>
            <a:r>
              <a:rPr lang="hu-HU" sz="2800" dirty="0"/>
              <a:t>alapú döntéstámogató rendszer fejlesztése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90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Avatár 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2800" dirty="0" smtClean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O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lyan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információk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összessége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amelyek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futball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adott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szereplőit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tipikusan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játékosokat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és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vezetőedzőt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adott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sporttudományi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futball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szimulációs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környezetben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absztrahálni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tudják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DejaVu Sans" pitchFamily="2"/>
                <a:cs typeface="Lohit Hindi" pitchFamily="2"/>
              </a:rPr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03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Avatár </a:t>
            </a:r>
            <a:r>
              <a:rPr lang="hu-HU" dirty="0"/>
              <a:t>fogalom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just" hangingPunct="0">
              <a:spcBef>
                <a:spcPts val="0"/>
              </a:spcBef>
              <a:buNone/>
            </a:pP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Mély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avatárok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: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általában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véve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olyan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avatárok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,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amelyek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meghajtó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adatait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csakis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az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adott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futball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klubbal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szorosan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együttműködve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lehet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felvenni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,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tipikusan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külön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erre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a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célra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kidolgozott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professzionális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eszközökkel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.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Szűkebb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értelemben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pedig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a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mély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avatár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a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szimulációs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avatár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,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amelynek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értékeit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az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esetlegesen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rendelkezésre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álló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további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(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például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lelki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,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élettani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)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adatok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tovább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árnyalhatják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.</a:t>
            </a:r>
          </a:p>
          <a:p>
            <a:pPr marL="0" lvl="0" indent="0" algn="just" hangingPunc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ea typeface="DejaVu Sans" pitchFamily="2"/>
                <a:cs typeface="Lohit Hindi" pitchFamily="2"/>
              </a:rPr>
              <a:t>  </a:t>
            </a:r>
          </a:p>
          <a:p>
            <a:pPr marL="0" lvl="0" indent="0" hangingPunct="0">
              <a:spcBef>
                <a:spcPts val="0"/>
              </a:spcBef>
              <a:buNone/>
            </a:pP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Sekély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avatár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: a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szűkebb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értelemben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vett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mély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(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szimulációs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)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avatár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olyan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leegyszerűsített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vetülete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,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amelyet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hu-HU" dirty="0" smtClean="0">
                <a:latin typeface="+mj-lt"/>
                <a:ea typeface="DejaVu Sans" pitchFamily="2"/>
                <a:cs typeface="Lohit Hindi" pitchFamily="2"/>
              </a:rPr>
              <a:t>akár </a:t>
            </a:r>
            <a:r>
              <a:rPr lang="en-US" dirty="0" smtClean="0">
                <a:latin typeface="+mj-lt"/>
                <a:ea typeface="DejaVu Sans" pitchFamily="2"/>
                <a:cs typeface="Lohit Hindi" pitchFamily="2"/>
              </a:rPr>
              <a:t>a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szurkolóik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is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képesek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adatokkal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meghajtani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. </a:t>
            </a:r>
            <a:endParaRPr lang="hu-HU" dirty="0" smtClean="0">
              <a:latin typeface="+mj-lt"/>
              <a:ea typeface="DejaVu Sans" pitchFamily="2"/>
              <a:cs typeface="Lohit Hindi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hu-HU" dirty="0">
              <a:latin typeface="+mj-lt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hu-HU" b="1" dirty="0" smtClean="0">
                <a:latin typeface="+mj-lt"/>
              </a:rPr>
              <a:t>Futball Avatar: </a:t>
            </a:r>
            <a:r>
              <a:rPr lang="hu-HU" dirty="0">
                <a:ea typeface="DejaVu Sans" pitchFamily="2"/>
                <a:cs typeface="Lohit Hindi" pitchFamily="2"/>
              </a:rPr>
              <a:t>A </a:t>
            </a:r>
            <a:r>
              <a:rPr lang="en-US" dirty="0" err="1">
                <a:ea typeface="DejaVu Sans" pitchFamily="2"/>
                <a:cs typeface="Lohit Hindi" pitchFamily="2"/>
              </a:rPr>
              <a:t>jelen</a:t>
            </a:r>
            <a:r>
              <a:rPr lang="en-US" dirty="0"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ea typeface="DejaVu Sans" pitchFamily="2"/>
                <a:cs typeface="Lohit Hindi" pitchFamily="2"/>
              </a:rPr>
              <a:t>pályázat</a:t>
            </a:r>
            <a:r>
              <a:rPr lang="en-US" dirty="0"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ea typeface="DejaVu Sans" pitchFamily="2"/>
                <a:cs typeface="Lohit Hindi" pitchFamily="2"/>
              </a:rPr>
              <a:t>során</a:t>
            </a:r>
            <a:r>
              <a:rPr lang="en-US" dirty="0"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ea typeface="DejaVu Sans" pitchFamily="2"/>
                <a:cs typeface="Lohit Hindi" pitchFamily="2"/>
              </a:rPr>
              <a:t>kifejlesztendő</a:t>
            </a:r>
            <a:r>
              <a:rPr lang="en-US" dirty="0"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ea typeface="DejaVu Sans" pitchFamily="2"/>
                <a:cs typeface="Lohit Hindi" pitchFamily="2"/>
              </a:rPr>
              <a:t>szoftvertermék</a:t>
            </a:r>
            <a:r>
              <a:rPr lang="hu-HU" dirty="0">
                <a:ea typeface="DejaVu Sans" pitchFamily="2"/>
                <a:cs typeface="Lohit Hindi" pitchFamily="2"/>
              </a:rPr>
              <a:t>.</a:t>
            </a:r>
            <a:endParaRPr lang="hu-HU" dirty="0"/>
          </a:p>
          <a:p>
            <a:pPr marL="0" lvl="0" indent="0" hangingPunct="0">
              <a:spcBef>
                <a:spcPts val="0"/>
              </a:spcBef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28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Szimulációk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hangingPunct="0">
              <a:spcBef>
                <a:spcPts val="0"/>
              </a:spcBef>
              <a:buNone/>
            </a:pP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Futball</a:t>
            </a:r>
            <a:r>
              <a:rPr lang="en-US" b="1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szimuláció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: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egy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futball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szimuláció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 smtClean="0">
                <a:latin typeface="+mj-lt"/>
                <a:ea typeface="DejaVu Sans" pitchFamily="2"/>
                <a:cs typeface="Lohit Hindi" pitchFamily="2"/>
              </a:rPr>
              <a:t>lehet</a:t>
            </a:r>
            <a:endParaRPr lang="hu-HU" dirty="0" smtClean="0">
              <a:latin typeface="+mj-lt"/>
              <a:ea typeface="DejaVu Sans" pitchFamily="2"/>
              <a:cs typeface="Lohit Hindi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en-US" dirty="0">
              <a:latin typeface="+mj-lt"/>
              <a:ea typeface="DejaVu Sans" pitchFamily="2"/>
              <a:cs typeface="Lohit Hindi" pitchFamily="2"/>
            </a:endParaRPr>
          </a:p>
          <a:p>
            <a:pPr hangingPunct="0">
              <a:spcBef>
                <a:spcPts val="0"/>
              </a:spcBef>
            </a:pPr>
            <a:r>
              <a:rPr lang="en-US" b="1" dirty="0" err="1" smtClean="0">
                <a:latin typeface="+mj-lt"/>
                <a:ea typeface="DejaVu Sans" pitchFamily="2"/>
                <a:cs typeface="Lohit Hindi" pitchFamily="2"/>
              </a:rPr>
              <a:t>nem</a:t>
            </a:r>
            <a:r>
              <a:rPr lang="en-US" b="1" dirty="0" smtClean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latin typeface="+mj-lt"/>
                <a:ea typeface="DejaVu Sans" pitchFamily="2"/>
                <a:cs typeface="Lohit Hindi" pitchFamily="2"/>
              </a:rPr>
              <a:t>realisztikus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,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tipikusan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ilyenek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például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a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fogadóirodák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által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végzett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számítások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, a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játékosok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lehetséges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értékbecslései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–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például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az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i="1" dirty="0">
                <a:latin typeface="+mj-lt"/>
                <a:ea typeface="DejaVu Sans" pitchFamily="2"/>
                <a:cs typeface="Lohit Hindi" pitchFamily="2"/>
              </a:rPr>
              <a:t>EA Sports Player Performance </a:t>
            </a:r>
            <a:r>
              <a:rPr lang="en-US" i="1" dirty="0" smtClean="0">
                <a:latin typeface="+mj-lt"/>
                <a:ea typeface="DejaVu Sans" pitchFamily="2"/>
                <a:cs typeface="Lohit Hindi" pitchFamily="2"/>
              </a:rPr>
              <a:t>Index</a:t>
            </a:r>
            <a:endParaRPr lang="hu-HU" dirty="0">
              <a:latin typeface="+mj-lt"/>
              <a:ea typeface="DejaVu Sans" pitchFamily="2"/>
              <a:cs typeface="Lohit Hindi" pitchFamily="2"/>
            </a:endParaRPr>
          </a:p>
          <a:p>
            <a:pPr hangingPunct="0">
              <a:spcBef>
                <a:spcPts val="0"/>
              </a:spcBef>
            </a:pPr>
            <a:r>
              <a:rPr lang="en-US" b="1" dirty="0" err="1">
                <a:ea typeface="DejaVu Sans" pitchFamily="2"/>
                <a:cs typeface="Lohit Hindi" pitchFamily="2"/>
              </a:rPr>
              <a:t>kvázi</a:t>
            </a:r>
            <a:r>
              <a:rPr lang="en-US" b="1" dirty="0"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ea typeface="DejaVu Sans" pitchFamily="2"/>
                <a:cs typeface="Lohit Hindi" pitchFamily="2"/>
              </a:rPr>
              <a:t>realisztikus</a:t>
            </a:r>
            <a:r>
              <a:rPr lang="en-US" dirty="0">
                <a:ea typeface="DejaVu Sans" pitchFamily="2"/>
                <a:cs typeface="Lohit Hindi" pitchFamily="2"/>
              </a:rPr>
              <a:t>, </a:t>
            </a:r>
            <a:r>
              <a:rPr lang="en-US" dirty="0" err="1">
                <a:ea typeface="DejaVu Sans" pitchFamily="2"/>
                <a:cs typeface="Lohit Hindi" pitchFamily="2"/>
              </a:rPr>
              <a:t>erre</a:t>
            </a:r>
            <a:r>
              <a:rPr lang="en-US" dirty="0"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ea typeface="DejaVu Sans" pitchFamily="2"/>
                <a:cs typeface="Lohit Hindi" pitchFamily="2"/>
              </a:rPr>
              <a:t>lehet</a:t>
            </a:r>
            <a:r>
              <a:rPr lang="en-US" dirty="0"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ea typeface="DejaVu Sans" pitchFamily="2"/>
                <a:cs typeface="Lohit Hindi" pitchFamily="2"/>
              </a:rPr>
              <a:t>példa</a:t>
            </a:r>
            <a:r>
              <a:rPr lang="en-US" dirty="0">
                <a:ea typeface="DejaVu Sans" pitchFamily="2"/>
                <a:cs typeface="Lohit Hindi" pitchFamily="2"/>
              </a:rPr>
              <a:t> a </a:t>
            </a:r>
            <a:r>
              <a:rPr lang="en-US" i="1" dirty="0" err="1">
                <a:ea typeface="DejaVu Sans" pitchFamily="2"/>
                <a:cs typeface="Lohit Hindi" pitchFamily="2"/>
              </a:rPr>
              <a:t>FerSML</a:t>
            </a:r>
            <a:r>
              <a:rPr lang="en-US" i="1" dirty="0">
                <a:ea typeface="DejaVu Sans" pitchFamily="2"/>
                <a:cs typeface="Lohit Hindi" pitchFamily="2"/>
              </a:rPr>
              <a:t> platform.</a:t>
            </a:r>
          </a:p>
          <a:p>
            <a:pPr hangingPunct="0">
              <a:spcBef>
                <a:spcPts val="0"/>
              </a:spcBef>
            </a:pPr>
            <a:r>
              <a:rPr lang="hu-HU" b="1" dirty="0" smtClean="0">
                <a:latin typeface="+mj-lt"/>
                <a:ea typeface="DejaVu Sans" pitchFamily="2"/>
                <a:cs typeface="Lohit Hindi" pitchFamily="2"/>
              </a:rPr>
              <a:t>r</a:t>
            </a:r>
            <a:r>
              <a:rPr lang="en-US" b="1" dirty="0" err="1" smtClean="0">
                <a:latin typeface="+mj-lt"/>
                <a:ea typeface="DejaVu Sans" pitchFamily="2"/>
                <a:cs typeface="Lohit Hindi" pitchFamily="2"/>
              </a:rPr>
              <a:t>ealisztikus</a:t>
            </a:r>
            <a:r>
              <a:rPr lang="en-US" dirty="0" smtClean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–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tipikusan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ilyeneket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találunk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a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játékmotorokban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vagy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ilyen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latin typeface="+mj-lt"/>
                <a:ea typeface="DejaVu Sans" pitchFamily="2"/>
                <a:cs typeface="Lohit Hindi" pitchFamily="2"/>
              </a:rPr>
              <a:t>például</a:t>
            </a:r>
            <a:r>
              <a:rPr lang="en-US" dirty="0">
                <a:latin typeface="+mj-lt"/>
                <a:ea typeface="DejaVu Sans" pitchFamily="2"/>
                <a:cs typeface="Lohit Hindi" pitchFamily="2"/>
              </a:rPr>
              <a:t> a </a:t>
            </a:r>
            <a:r>
              <a:rPr lang="en-US" i="1" dirty="0">
                <a:latin typeface="+mj-lt"/>
                <a:ea typeface="DejaVu Sans" pitchFamily="2"/>
                <a:cs typeface="Lohit Hindi" pitchFamily="2"/>
              </a:rPr>
              <a:t>2D </a:t>
            </a:r>
            <a:r>
              <a:rPr lang="en-US" i="1" dirty="0" err="1">
                <a:latin typeface="+mj-lt"/>
                <a:ea typeface="DejaVu Sans" pitchFamily="2"/>
                <a:cs typeface="Lohit Hindi" pitchFamily="2"/>
              </a:rPr>
              <a:t>RoboCup</a:t>
            </a:r>
            <a:r>
              <a:rPr lang="en-US" i="1" dirty="0">
                <a:latin typeface="+mj-lt"/>
                <a:ea typeface="DejaVu Sans" pitchFamily="2"/>
                <a:cs typeface="Lohit Hindi" pitchFamily="2"/>
              </a:rPr>
              <a:t> Soccer </a:t>
            </a:r>
            <a:r>
              <a:rPr lang="en-US" i="1" dirty="0" smtClean="0">
                <a:latin typeface="+mj-lt"/>
                <a:ea typeface="DejaVu Sans" pitchFamily="2"/>
                <a:cs typeface="Lohit Hindi" pitchFamily="2"/>
              </a:rPr>
              <a:t>Simulator</a:t>
            </a:r>
            <a:endParaRPr lang="hu-HU" dirty="0" smtClean="0">
              <a:latin typeface="+mj-lt"/>
              <a:ea typeface="DejaVu Sans" pitchFamily="2"/>
              <a:cs typeface="Lohit Hindi" pitchFamily="2"/>
            </a:endParaRPr>
          </a:p>
          <a:p>
            <a:pPr marL="457200" lvl="0" indent="-228600" hangingPunct="0">
              <a:spcBef>
                <a:spcPts val="0"/>
              </a:spcBef>
              <a:buNone/>
            </a:pPr>
            <a:endParaRPr lang="en-US" i="1" dirty="0">
              <a:latin typeface="+mj-lt"/>
              <a:ea typeface="DejaVu Sans" pitchFamily="2"/>
              <a:cs typeface="Lohit Hindi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  <a:latin typeface="+mj-lt"/>
              <a:ea typeface="DejaVu Sans" pitchFamily="2"/>
              <a:cs typeface="Lohit Hindi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A Football Avatar </a:t>
            </a:r>
            <a:r>
              <a:rPr lang="en-US" b="1" dirty="0" err="1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többfokozatú</a:t>
            </a:r>
            <a:r>
              <a:rPr lang="en-US" b="1" dirty="0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szimulációs</a:t>
            </a:r>
            <a:r>
              <a:rPr lang="en-US" b="1" dirty="0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motorja</a:t>
            </a:r>
            <a:r>
              <a:rPr lang="en-US" dirty="0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 mind a </a:t>
            </a:r>
            <a:r>
              <a:rPr lang="en-US" dirty="0" err="1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három</a:t>
            </a:r>
            <a:r>
              <a:rPr lang="en-US" dirty="0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említett</a:t>
            </a:r>
            <a:r>
              <a:rPr lang="en-US" dirty="0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használati</a:t>
            </a:r>
            <a:r>
              <a:rPr lang="en-US" dirty="0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esetben</a:t>
            </a:r>
            <a:r>
              <a:rPr lang="en-US" dirty="0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üzemelni</a:t>
            </a:r>
            <a:r>
              <a:rPr lang="en-US" dirty="0">
                <a:solidFill>
                  <a:srgbClr val="FF0000"/>
                </a:solidFill>
                <a:latin typeface="+mj-lt"/>
                <a:ea typeface="DejaVu Sans" pitchFamily="2"/>
                <a:cs typeface="Lohit Hindi" pitchFamily="2"/>
              </a:rPr>
              <a:t> fog.</a:t>
            </a:r>
          </a:p>
          <a:p>
            <a:pPr marL="0" lvl="0" indent="0" hangingPunct="0">
              <a:spcBef>
                <a:spcPts val="0"/>
              </a:spcBef>
              <a:buNone/>
            </a:pPr>
            <a:endParaRPr lang="en-US" b="1" dirty="0">
              <a:solidFill>
                <a:srgbClr val="000000"/>
              </a:solidFill>
              <a:latin typeface="Liberation Sans" pitchFamily="18"/>
              <a:ea typeface="DejaVu Sans" pitchFamily="2"/>
              <a:cs typeface="Lohit Hindi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en-US" b="1" dirty="0">
              <a:solidFill>
                <a:srgbClr val="000000"/>
              </a:solidFill>
              <a:latin typeface="Liberation Sans" pitchFamily="18"/>
              <a:ea typeface="DejaVu Sans" pitchFamily="2"/>
              <a:cs typeface="Lohit Hindi" pitchFamily="2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92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Szimulációk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elhő 7"/>
          <p:cNvSpPr/>
          <p:nvPr/>
        </p:nvSpPr>
        <p:spPr>
          <a:xfrm>
            <a:off x="3253183" y="2190067"/>
            <a:ext cx="3199906" cy="2520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/>
              <a:t>Szimulátor</a:t>
            </a:r>
            <a:endParaRPr lang="hu-HU" sz="3200" b="1" dirty="0"/>
          </a:p>
        </p:txBody>
      </p:sp>
      <p:sp>
        <p:nvSpPr>
          <p:cNvPr id="15" name="Folyamatábra: Feldolgozás 14"/>
          <p:cNvSpPr/>
          <p:nvPr/>
        </p:nvSpPr>
        <p:spPr>
          <a:xfrm>
            <a:off x="755576" y="2517185"/>
            <a:ext cx="1152128" cy="5274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Ágens</a:t>
            </a:r>
            <a:endParaRPr lang="hu-HU" dirty="0"/>
          </a:p>
        </p:txBody>
      </p:sp>
      <p:sp>
        <p:nvSpPr>
          <p:cNvPr id="20" name="Folyamatábra: Feldolgozás 19"/>
          <p:cNvSpPr/>
          <p:nvPr/>
        </p:nvSpPr>
        <p:spPr>
          <a:xfrm>
            <a:off x="827584" y="4329100"/>
            <a:ext cx="1080120" cy="5400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Ágens</a:t>
            </a:r>
          </a:p>
        </p:txBody>
      </p:sp>
      <p:sp>
        <p:nvSpPr>
          <p:cNvPr id="24" name="Folyamatábra: Feldolgozás 23"/>
          <p:cNvSpPr/>
          <p:nvPr/>
        </p:nvSpPr>
        <p:spPr>
          <a:xfrm>
            <a:off x="7812360" y="3789040"/>
            <a:ext cx="1132565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Ágens</a:t>
            </a:r>
          </a:p>
        </p:txBody>
      </p:sp>
      <p:cxnSp>
        <p:nvCxnSpPr>
          <p:cNvPr id="28" name="Egyenes összekötő nyíllal 27"/>
          <p:cNvCxnSpPr>
            <a:endCxn id="15" idx="3"/>
          </p:cNvCxnSpPr>
          <p:nvPr/>
        </p:nvCxnSpPr>
        <p:spPr>
          <a:xfrm flipH="1" flipV="1">
            <a:off x="1907704" y="2780928"/>
            <a:ext cx="1584176" cy="2637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endCxn id="20" idx="3"/>
          </p:cNvCxnSpPr>
          <p:nvPr/>
        </p:nvCxnSpPr>
        <p:spPr>
          <a:xfrm flipH="1">
            <a:off x="1907704" y="4077072"/>
            <a:ext cx="1440160" cy="5220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24" idx="1"/>
          </p:cNvCxnSpPr>
          <p:nvPr/>
        </p:nvCxnSpPr>
        <p:spPr>
          <a:xfrm flipH="1" flipV="1">
            <a:off x="6453089" y="3573016"/>
            <a:ext cx="1359271" cy="4140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lyamatábra: Feldolgozás 32"/>
          <p:cNvSpPr/>
          <p:nvPr/>
        </p:nvSpPr>
        <p:spPr>
          <a:xfrm>
            <a:off x="7526342" y="2114485"/>
            <a:ext cx="1132565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Ágens</a:t>
            </a:r>
          </a:p>
        </p:txBody>
      </p:sp>
      <p:cxnSp>
        <p:nvCxnSpPr>
          <p:cNvPr id="35" name="Egyenes összekötő nyíllal 34"/>
          <p:cNvCxnSpPr>
            <a:stCxn id="33" idx="1"/>
          </p:cNvCxnSpPr>
          <p:nvPr/>
        </p:nvCxnSpPr>
        <p:spPr>
          <a:xfrm flipH="1">
            <a:off x="6372200" y="2312507"/>
            <a:ext cx="1154142" cy="3964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48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Soccer</a:t>
            </a:r>
            <a:r>
              <a:rPr lang="hu-HU" dirty="0"/>
              <a:t> </a:t>
            </a:r>
            <a:r>
              <a:rPr lang="hu-HU" dirty="0" err="1"/>
              <a:t>Visualization</a:t>
            </a:r>
            <a:r>
              <a:rPr lang="hu-HU" dirty="0"/>
              <a:t> Framework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Egy </a:t>
            </a:r>
            <a:r>
              <a:rPr lang="hu-HU" dirty="0" err="1" smtClean="0"/>
              <a:t>testreszabható</a:t>
            </a:r>
            <a:r>
              <a:rPr lang="hu-HU" dirty="0" smtClean="0"/>
              <a:t> </a:t>
            </a:r>
            <a:r>
              <a:rPr lang="hu-HU" dirty="0"/>
              <a:t>térbeli megjelenítő, mely tetszőleges futball mérkőzést leíró adatok vizualizációjára képes.</a:t>
            </a:r>
          </a:p>
          <a:p>
            <a:r>
              <a:rPr lang="hu-HU" dirty="0" smtClean="0"/>
              <a:t>Nyílt forráskódú technológiákon és eszközökön alapszik, és maga is nyílt forráskódú. </a:t>
            </a:r>
          </a:p>
          <a:p>
            <a:r>
              <a:rPr lang="hu-HU" dirty="0" smtClean="0"/>
              <a:t>A projekt kiegészítő egysége, mely a szimulált vagy valós meccsek térbeli megjelenítését szolgálja. (Számtalan újszerű hozzáadott értékkel bír.)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308304" y="188640"/>
            <a:ext cx="1625760" cy="50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5949280"/>
            <a:ext cx="1800000" cy="63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240325" y="5930560"/>
            <a:ext cx="1704600" cy="65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03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1038</Words>
  <Application>Microsoft Office PowerPoint</Application>
  <PresentationFormat>Diavetítés a képernyőre (4:3 oldalarány)</PresentationFormat>
  <Paragraphs>103</Paragraphs>
  <Slides>20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Multiágens futball szimulációk</vt:lpstr>
      <vt:lpstr>A projektről</vt:lpstr>
      <vt:lpstr>A munkacsoport: Nagyerdei Gerundium FC</vt:lpstr>
      <vt:lpstr>Célok</vt:lpstr>
      <vt:lpstr>Avatár fogalom</vt:lpstr>
      <vt:lpstr>Avatár fogalom</vt:lpstr>
      <vt:lpstr>Szimulációk</vt:lpstr>
      <vt:lpstr>Szimulációk</vt:lpstr>
      <vt:lpstr>Soccer Visualization Framework</vt:lpstr>
      <vt:lpstr>Soccer Visualization Framework</vt:lpstr>
      <vt:lpstr>Soccer Visualization Framework</vt:lpstr>
      <vt:lpstr>Készülőben lévő publikációk</vt:lpstr>
      <vt:lpstr>Irodalom</vt:lpstr>
      <vt:lpstr>Köszönöm a figyelmet!</vt:lpstr>
      <vt:lpstr>Szurkolói Avatárok</vt:lpstr>
      <vt:lpstr>Human-based computation</vt:lpstr>
      <vt:lpstr>A közösségben rejlő erő</vt:lpstr>
      <vt:lpstr>Distributed Supporter Avatar Player </vt:lpstr>
      <vt:lpstr>Distributed Supporter Avatar for Mobile</vt:lpstr>
      <vt:lpstr>Köszönöm a figyelmet!</vt:lpstr>
    </vt:vector>
  </TitlesOfParts>
  <Company>Debreceni 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Multiágens futball szimulációk</dc:title>
  <dc:creator>Balla Tibor</dc:creator>
  <cp:lastModifiedBy>Tibi</cp:lastModifiedBy>
  <cp:revision>39</cp:revision>
  <dcterms:created xsi:type="dcterms:W3CDTF">2013-04-02T08:38:53Z</dcterms:created>
  <dcterms:modified xsi:type="dcterms:W3CDTF">2013-04-03T19:08:01Z</dcterms:modified>
</cp:coreProperties>
</file>